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6"/>
  </p:notesMasterIdLst>
  <p:sldIdLst>
    <p:sldId id="256" r:id="rId2"/>
    <p:sldId id="257" r:id="rId3"/>
    <p:sldId id="258" r:id="rId4"/>
    <p:sldId id="269" r:id="rId5"/>
    <p:sldId id="262" r:id="rId6"/>
    <p:sldId id="271" r:id="rId7"/>
    <p:sldId id="272" r:id="rId8"/>
    <p:sldId id="278" r:id="rId9"/>
    <p:sldId id="273" r:id="rId10"/>
    <p:sldId id="279" r:id="rId11"/>
    <p:sldId id="274" r:id="rId12"/>
    <p:sldId id="280" r:id="rId13"/>
    <p:sldId id="281" r:id="rId14"/>
    <p:sldId id="276"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8" r:id="rId52"/>
    <p:sldId id="319" r:id="rId53"/>
    <p:sldId id="320" r:id="rId54"/>
    <p:sldId id="321" r:id="rId55"/>
    <p:sldId id="322" r:id="rId56"/>
    <p:sldId id="323" r:id="rId57"/>
    <p:sldId id="324" r:id="rId58"/>
    <p:sldId id="325" r:id="rId59"/>
    <p:sldId id="326" r:id="rId60"/>
    <p:sldId id="327" r:id="rId61"/>
    <p:sldId id="328" r:id="rId62"/>
    <p:sldId id="329" r:id="rId63"/>
    <p:sldId id="330" r:id="rId64"/>
    <p:sldId id="331" r:id="rId65"/>
    <p:sldId id="332" r:id="rId66"/>
    <p:sldId id="333" r:id="rId67"/>
    <p:sldId id="334" r:id="rId68"/>
    <p:sldId id="335" r:id="rId69"/>
    <p:sldId id="336" r:id="rId70"/>
    <p:sldId id="337" r:id="rId71"/>
    <p:sldId id="338" r:id="rId72"/>
    <p:sldId id="339" r:id="rId73"/>
    <p:sldId id="340" r:id="rId74"/>
    <p:sldId id="341" r:id="rId75"/>
    <p:sldId id="342" r:id="rId76"/>
    <p:sldId id="343" r:id="rId77"/>
    <p:sldId id="344" r:id="rId78"/>
    <p:sldId id="345" r:id="rId79"/>
    <p:sldId id="346" r:id="rId80"/>
    <p:sldId id="347" r:id="rId81"/>
    <p:sldId id="348" r:id="rId82"/>
    <p:sldId id="349" r:id="rId83"/>
    <p:sldId id="350" r:id="rId84"/>
    <p:sldId id="270" r:id="rId8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60C361-3A52-4BD2-A260-BC4459924E8C}" type="doc">
      <dgm:prSet loTypeId="urn:microsoft.com/office/officeart/2005/8/layout/hProcess3" loCatId="process" qsTypeId="urn:microsoft.com/office/officeart/2005/8/quickstyle/simple1" qsCatId="simple" csTypeId="urn:microsoft.com/office/officeart/2005/8/colors/accent1_2" csCatId="accent1" phldr="1"/>
      <dgm:spPr/>
    </dgm:pt>
    <dgm:pt modelId="{1F342F6E-14C2-4BB9-B485-6CA744EDF676}" type="pres">
      <dgm:prSet presAssocID="{6460C361-3A52-4BD2-A260-BC4459924E8C}" presName="Name0" presStyleCnt="0">
        <dgm:presLayoutVars>
          <dgm:dir/>
          <dgm:animLvl val="lvl"/>
          <dgm:resizeHandles val="exact"/>
        </dgm:presLayoutVars>
      </dgm:prSet>
      <dgm:spPr/>
    </dgm:pt>
    <dgm:pt modelId="{A9ECD839-271C-4A4B-85A6-22E60091F9DF}" type="pres">
      <dgm:prSet presAssocID="{6460C361-3A52-4BD2-A260-BC4459924E8C}" presName="dummy" presStyleCnt="0"/>
      <dgm:spPr/>
    </dgm:pt>
    <dgm:pt modelId="{D129383D-2C11-44D6-9D72-8D5451AAC19C}" type="pres">
      <dgm:prSet presAssocID="{6460C361-3A52-4BD2-A260-BC4459924E8C}" presName="linH" presStyleCnt="0"/>
      <dgm:spPr/>
    </dgm:pt>
    <dgm:pt modelId="{72000131-111F-450D-8441-6D001040564C}" type="pres">
      <dgm:prSet presAssocID="{6460C361-3A52-4BD2-A260-BC4459924E8C}" presName="padding1" presStyleCnt="0"/>
      <dgm:spPr/>
    </dgm:pt>
    <dgm:pt modelId="{F63C06C1-EC5A-42EA-B408-CF6E0904AE0A}" type="pres">
      <dgm:prSet presAssocID="{6460C361-3A52-4BD2-A260-BC4459924E8C}" presName="padding2" presStyleCnt="0"/>
      <dgm:spPr/>
    </dgm:pt>
    <dgm:pt modelId="{C1ACF305-619D-4540-9C12-522EEAE94F64}" type="pres">
      <dgm:prSet presAssocID="{6460C361-3A52-4BD2-A260-BC4459924E8C}" presName="negArrow" presStyleCnt="0"/>
      <dgm:spPr/>
    </dgm:pt>
    <dgm:pt modelId="{0F10A8F1-D925-4281-9307-2609FAA060A6}" type="pres">
      <dgm:prSet presAssocID="{6460C361-3A52-4BD2-A260-BC4459924E8C}" presName="backgroundArrow" presStyleLbl="node1" presStyleIdx="0" presStyleCnt="1" custLinFactNeighborY="5122"/>
      <dgm:spPr/>
    </dgm:pt>
  </dgm:ptLst>
  <dgm:cxnLst>
    <dgm:cxn modelId="{E3C4F312-09EB-4112-A911-E54CEDEC9EA5}" type="presOf" srcId="{6460C361-3A52-4BD2-A260-BC4459924E8C}" destId="{1F342F6E-14C2-4BB9-B485-6CA744EDF676}" srcOrd="0" destOrd="0" presId="urn:microsoft.com/office/officeart/2005/8/layout/hProcess3"/>
    <dgm:cxn modelId="{89537476-898C-490E-9D60-6D5E73EBF1AD}" type="presParOf" srcId="{1F342F6E-14C2-4BB9-B485-6CA744EDF676}" destId="{A9ECD839-271C-4A4B-85A6-22E60091F9DF}" srcOrd="0" destOrd="0" presId="urn:microsoft.com/office/officeart/2005/8/layout/hProcess3"/>
    <dgm:cxn modelId="{AA5F08B6-0DDF-4BA9-8445-D688C6331BF8}" type="presParOf" srcId="{1F342F6E-14C2-4BB9-B485-6CA744EDF676}" destId="{D129383D-2C11-44D6-9D72-8D5451AAC19C}" srcOrd="1" destOrd="0" presId="urn:microsoft.com/office/officeart/2005/8/layout/hProcess3"/>
    <dgm:cxn modelId="{E1CE2B35-B82F-42E6-932B-7BE60467CA2D}" type="presParOf" srcId="{D129383D-2C11-44D6-9D72-8D5451AAC19C}" destId="{72000131-111F-450D-8441-6D001040564C}" srcOrd="0" destOrd="0" presId="urn:microsoft.com/office/officeart/2005/8/layout/hProcess3"/>
    <dgm:cxn modelId="{AC9FA78E-A818-4F70-B6EF-595D10F0B496}" type="presParOf" srcId="{D129383D-2C11-44D6-9D72-8D5451AAC19C}" destId="{F63C06C1-EC5A-42EA-B408-CF6E0904AE0A}" srcOrd="1" destOrd="0" presId="urn:microsoft.com/office/officeart/2005/8/layout/hProcess3"/>
    <dgm:cxn modelId="{7C65FEE5-E453-46BE-ADD8-DC003C2081D3}" type="presParOf" srcId="{D129383D-2C11-44D6-9D72-8D5451AAC19C}" destId="{C1ACF305-619D-4540-9C12-522EEAE94F64}" srcOrd="2" destOrd="0" presId="urn:microsoft.com/office/officeart/2005/8/layout/hProcess3"/>
    <dgm:cxn modelId="{D58ABEFC-724E-4DAC-995A-75501FB86512}" type="presParOf" srcId="{D129383D-2C11-44D6-9D72-8D5451AAC19C}" destId="{0F10A8F1-D925-4281-9307-2609FAA060A6}" srcOrd="3"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10A8F1-D925-4281-9307-2609FAA060A6}">
      <dsp:nvSpPr>
        <dsp:cNvPr id="0" name=""/>
        <dsp:cNvSpPr/>
      </dsp:nvSpPr>
      <dsp:spPr>
        <a:xfrm>
          <a:off x="297" y="0"/>
          <a:ext cx="609004" cy="3556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4548F0-A415-416B-AA5C-DDDD1DF897F1}" type="datetimeFigureOut">
              <a:rPr lang="en-US" smtClean="0"/>
              <a:t>1/28/2016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A8E0EA-087E-4843-9CC3-2CBD8D37F716}" type="slidenum">
              <a:rPr lang="en-US" smtClean="0"/>
              <a:t>‹#›</a:t>
            </a:fld>
            <a:endParaRPr lang="en-US"/>
          </a:p>
        </p:txBody>
      </p:sp>
    </p:spTree>
    <p:extLst>
      <p:ext uri="{BB962C8B-B14F-4D97-AF65-F5344CB8AC3E}">
        <p14:creationId xmlns:p14="http://schemas.microsoft.com/office/powerpoint/2010/main" val="4168858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931B70D-0AA1-4CE7-AC3D-BDA5626A4001}" type="slidenum">
              <a:rPr lang="en-US" smtClean="0"/>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931B70D-0AA1-4CE7-AC3D-BDA5626A4001}" type="slidenum">
              <a:rPr lang="en-US" smtClean="0"/>
              <a:pPr/>
              <a:t>31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931B70D-0AA1-4CE7-AC3D-BDA5626A4001}" type="slidenum">
              <a:rPr lang="en-US" smtClean="0"/>
              <a:pPr/>
              <a:t>34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931B70D-0AA1-4CE7-AC3D-BDA5626A4001}" type="slidenum">
              <a:rPr lang="en-US" smtClean="0"/>
              <a:pPr/>
              <a:t>35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931B70D-0AA1-4CE7-AC3D-BDA5626A4001}" type="slidenum">
              <a:rPr lang="en-US" smtClean="0"/>
              <a:pPr/>
              <a:t>37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931B70D-0AA1-4CE7-AC3D-BDA5626A4001}" type="slidenum">
              <a:rPr lang="en-US" smtClean="0"/>
              <a:pPr/>
              <a:t>39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931B70D-0AA1-4CE7-AC3D-BDA5626A4001}" type="slidenum">
              <a:rPr lang="en-US" smtClean="0"/>
              <a:pPr/>
              <a:t>40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931B70D-0AA1-4CE7-AC3D-BDA5626A4001}" type="slidenum">
              <a:rPr lang="en-US" smtClean="0"/>
              <a:pPr/>
              <a:t>41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endParaRPr lang="en-US" smtClean="0"/>
          </a:p>
        </p:txBody>
      </p:sp>
      <p:sp>
        <p:nvSpPr>
          <p:cNvPr id="76804" name="Slide Number Placeholder 3"/>
          <p:cNvSpPr>
            <a:spLocks noGrp="1"/>
          </p:cNvSpPr>
          <p:nvPr>
            <p:ph type="sldNum" sz="quarter" idx="5"/>
          </p:nvPr>
        </p:nvSpPr>
        <p:spPr>
          <a:noFill/>
        </p:spPr>
        <p:txBody>
          <a:bodyPr/>
          <a:lstStyle/>
          <a:p>
            <a:fld id="{45642D29-A806-4B48-A47E-2EB37CC5CE31}" type="slidenum">
              <a:rPr lang="en-US" smtClean="0"/>
              <a:pPr/>
              <a:t>80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88F265-B917-4AB5-AEA6-1183056FDA7A}" type="datetime8">
              <a:rPr lang="en-US" smtClean="0"/>
              <a:t>1/28/2016 9:59 AM</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CCB736-6482-4DC0-946C-F79F870A2C17}" type="slidenum">
              <a:rPr lang="en-US" smtClean="0"/>
              <a:t>‹#›</a:t>
            </a:fld>
            <a:endParaRPr lang="en-US"/>
          </a:p>
        </p:txBody>
      </p:sp>
    </p:spTree>
    <p:extLst>
      <p:ext uri="{BB962C8B-B14F-4D97-AF65-F5344CB8AC3E}">
        <p14:creationId xmlns:p14="http://schemas.microsoft.com/office/powerpoint/2010/main" val="2743059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E84A92-378A-4821-A703-435F273D19A4}" type="datetime8">
              <a:rPr lang="en-US" smtClean="0"/>
              <a:t>1/28/2016 9:59 AM</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CCB736-6482-4DC0-946C-F79F870A2C17}" type="slidenum">
              <a:rPr lang="en-US" smtClean="0"/>
              <a:t>‹#›</a:t>
            </a:fld>
            <a:endParaRPr lang="en-US"/>
          </a:p>
        </p:txBody>
      </p:sp>
    </p:spTree>
    <p:extLst>
      <p:ext uri="{BB962C8B-B14F-4D97-AF65-F5344CB8AC3E}">
        <p14:creationId xmlns:p14="http://schemas.microsoft.com/office/powerpoint/2010/main" val="1032584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6EF066-8598-4651-98C1-045775653103}" type="datetime8">
              <a:rPr lang="en-US" smtClean="0"/>
              <a:t>1/28/2016 9:59 AM</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CCB736-6482-4DC0-946C-F79F870A2C17}" type="slidenum">
              <a:rPr lang="en-US" smtClean="0"/>
              <a:t>‹#›</a:t>
            </a:fld>
            <a:endParaRPr lang="en-US"/>
          </a:p>
        </p:txBody>
      </p:sp>
    </p:spTree>
    <p:extLst>
      <p:ext uri="{BB962C8B-B14F-4D97-AF65-F5344CB8AC3E}">
        <p14:creationId xmlns:p14="http://schemas.microsoft.com/office/powerpoint/2010/main" val="1062689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4F935B-1224-4941-B374-868CC65B5FC7}" type="datetime8">
              <a:rPr lang="en-US" smtClean="0"/>
              <a:t>1/28/2016 9:59 AM</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CCB736-6482-4DC0-946C-F79F870A2C17}" type="slidenum">
              <a:rPr lang="en-US" smtClean="0"/>
              <a:t>‹#›</a:t>
            </a:fld>
            <a:endParaRPr lang="en-US"/>
          </a:p>
        </p:txBody>
      </p:sp>
    </p:spTree>
    <p:extLst>
      <p:ext uri="{BB962C8B-B14F-4D97-AF65-F5344CB8AC3E}">
        <p14:creationId xmlns:p14="http://schemas.microsoft.com/office/powerpoint/2010/main" val="2604261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45685B-2582-4DD9-AC59-B8E58EEF7F59}" type="datetime8">
              <a:rPr lang="en-US" smtClean="0"/>
              <a:t>1/28/2016 9:59 AM</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CCB736-6482-4DC0-946C-F79F870A2C17}" type="slidenum">
              <a:rPr lang="en-US" smtClean="0"/>
              <a:t>‹#›</a:t>
            </a:fld>
            <a:endParaRPr lang="en-US"/>
          </a:p>
        </p:txBody>
      </p:sp>
    </p:spTree>
    <p:extLst>
      <p:ext uri="{BB962C8B-B14F-4D97-AF65-F5344CB8AC3E}">
        <p14:creationId xmlns:p14="http://schemas.microsoft.com/office/powerpoint/2010/main" val="1528348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E350399-91B7-41BA-82C9-D547CEC9E5CE}" type="datetime8">
              <a:rPr lang="en-US" smtClean="0"/>
              <a:t>1/28/2016 9:59 AM</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CCB736-6482-4DC0-946C-F79F870A2C17}" type="slidenum">
              <a:rPr lang="en-US" smtClean="0"/>
              <a:t>‹#›</a:t>
            </a:fld>
            <a:endParaRPr lang="en-US"/>
          </a:p>
        </p:txBody>
      </p:sp>
    </p:spTree>
    <p:extLst>
      <p:ext uri="{BB962C8B-B14F-4D97-AF65-F5344CB8AC3E}">
        <p14:creationId xmlns:p14="http://schemas.microsoft.com/office/powerpoint/2010/main" val="719654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1A1B92-B158-4732-9A62-C8B8331DDE9A}" type="datetime8">
              <a:rPr lang="en-US" smtClean="0"/>
              <a:t>1/28/2016 9:59 AM</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CCB736-6482-4DC0-946C-F79F870A2C17}" type="slidenum">
              <a:rPr lang="en-US" smtClean="0"/>
              <a:t>‹#›</a:t>
            </a:fld>
            <a:endParaRPr lang="en-US"/>
          </a:p>
        </p:txBody>
      </p:sp>
    </p:spTree>
    <p:extLst>
      <p:ext uri="{BB962C8B-B14F-4D97-AF65-F5344CB8AC3E}">
        <p14:creationId xmlns:p14="http://schemas.microsoft.com/office/powerpoint/2010/main" val="4064618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3112E80-0FB9-4FD8-99B4-0D9792029DDF}" type="datetime8">
              <a:rPr lang="en-US" smtClean="0"/>
              <a:t>1/28/2016 9:59 AM</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a:t>
            </a:fld>
            <a:endParaRPr lang="en-US"/>
          </a:p>
        </p:txBody>
      </p:sp>
    </p:spTree>
    <p:extLst>
      <p:ext uri="{BB962C8B-B14F-4D97-AF65-F5344CB8AC3E}">
        <p14:creationId xmlns:p14="http://schemas.microsoft.com/office/powerpoint/2010/main" val="1159864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1F56CF-8AEE-4DA7-9C56-C1D43F621A9C}" type="datetime8">
              <a:rPr lang="en-US" smtClean="0"/>
              <a:t>1/28/2016 9:59 AM</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a:t>
            </a:fld>
            <a:endParaRPr lang="en-US"/>
          </a:p>
        </p:txBody>
      </p:sp>
    </p:spTree>
    <p:extLst>
      <p:ext uri="{BB962C8B-B14F-4D97-AF65-F5344CB8AC3E}">
        <p14:creationId xmlns:p14="http://schemas.microsoft.com/office/powerpoint/2010/main" val="1498471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A88D47-F0DA-4170-BDD7-052C4EAAD80B}" type="datetime8">
              <a:rPr lang="en-US" smtClean="0"/>
              <a:t>1/28/2016 9:59 AM</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CCB736-6482-4DC0-946C-F79F870A2C17}" type="slidenum">
              <a:rPr lang="en-US" smtClean="0"/>
              <a:t>‹#›</a:t>
            </a:fld>
            <a:endParaRPr lang="en-US"/>
          </a:p>
        </p:txBody>
      </p:sp>
    </p:spTree>
    <p:extLst>
      <p:ext uri="{BB962C8B-B14F-4D97-AF65-F5344CB8AC3E}">
        <p14:creationId xmlns:p14="http://schemas.microsoft.com/office/powerpoint/2010/main" val="3568137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2325B2-7BDE-4C4B-BB60-C22345603223}" type="datetime8">
              <a:rPr lang="en-US" smtClean="0"/>
              <a:t>1/28/2016 9:59 AM</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CCB736-6482-4DC0-946C-F79F870A2C17}" type="slidenum">
              <a:rPr lang="en-US" smtClean="0"/>
              <a:t>‹#›</a:t>
            </a:fld>
            <a:endParaRPr lang="en-US"/>
          </a:p>
        </p:txBody>
      </p:sp>
    </p:spTree>
    <p:extLst>
      <p:ext uri="{BB962C8B-B14F-4D97-AF65-F5344CB8AC3E}">
        <p14:creationId xmlns:p14="http://schemas.microsoft.com/office/powerpoint/2010/main" val="1512001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6121BA-83FF-4713-96AD-E9AB196AEBF3}" type="datetime8">
              <a:rPr lang="en-US" smtClean="0"/>
              <a:t>1/28/2016 9:59 AM</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CCB736-6482-4DC0-946C-F79F870A2C17}" type="slidenum">
              <a:rPr lang="en-US" smtClean="0"/>
              <a:t>‹#›</a:t>
            </a:fld>
            <a:endParaRPr lang="en-US"/>
          </a:p>
        </p:txBody>
      </p:sp>
    </p:spTree>
    <p:extLst>
      <p:ext uri="{BB962C8B-B14F-4D97-AF65-F5344CB8AC3E}">
        <p14:creationId xmlns:p14="http://schemas.microsoft.com/office/powerpoint/2010/main" val="999795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8.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19200"/>
            <a:ext cx="7772400" cy="1470025"/>
          </a:xfrm>
        </p:spPr>
        <p:txBody>
          <a:bodyPr/>
          <a:lstStyle/>
          <a:p>
            <a:r>
              <a:rPr lang="en-US" b="1" dirty="0" smtClean="0">
                <a:solidFill>
                  <a:srgbClr val="FF0000"/>
                </a:solidFill>
                <a:effectLst>
                  <a:outerShdw blurRad="38100" dist="38100" dir="2700000" algn="tl">
                    <a:srgbClr val="000000">
                      <a:alpha val="43137"/>
                    </a:srgbClr>
                  </a:outerShdw>
                </a:effectLst>
              </a:rPr>
              <a:t>Approach to Hemolytic Anemia</a:t>
            </a:r>
            <a:endParaRPr lang="en-US" b="1" dirty="0">
              <a:solidFill>
                <a:srgbClr val="FF0000"/>
              </a:solidFill>
              <a:effectLst>
                <a:outerShdw blurRad="38100" dist="38100" dir="2700000" algn="tl">
                  <a:srgbClr val="000000">
                    <a:alpha val="43137"/>
                  </a:srgbClr>
                </a:outerShdw>
              </a:effectLst>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7814"/>
          <a:stretch/>
        </p:blipFill>
        <p:spPr bwMode="auto">
          <a:xfrm>
            <a:off x="457200" y="2667000"/>
            <a:ext cx="8229600" cy="3417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p:cNvSpPr>
            <a:spLocks noGrp="1"/>
          </p:cNvSpPr>
          <p:nvPr>
            <p:ph type="dt" sz="half" idx="10"/>
          </p:nvPr>
        </p:nvSpPr>
        <p:spPr/>
        <p:txBody>
          <a:bodyPr/>
          <a:lstStyle/>
          <a:p>
            <a:fld id="{BE99C883-1E84-40EB-BBA3-108B0669C924}"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1</a:t>
            </a:fld>
            <a:endParaRPr lang="en-US"/>
          </a:p>
        </p:txBody>
      </p:sp>
    </p:spTree>
    <p:extLst>
      <p:ext uri="{BB962C8B-B14F-4D97-AF65-F5344CB8AC3E}">
        <p14:creationId xmlns:p14="http://schemas.microsoft.com/office/powerpoint/2010/main" val="1648077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200" b="1" dirty="0" smtClean="0">
                <a:effectLst>
                  <a:outerShdw blurRad="38100" dist="38100" dir="2700000" algn="tl">
                    <a:srgbClr val="000000">
                      <a:alpha val="43137"/>
                    </a:srgbClr>
                  </a:outerShdw>
                </a:effectLst>
                <a:latin typeface="+mn-lt"/>
              </a:rPr>
              <a:t>    Patient History</a:t>
            </a:r>
            <a:br>
              <a:rPr lang="en-US" sz="3200" b="1" dirty="0" smtClean="0">
                <a:effectLst>
                  <a:outerShdw blurRad="38100" dist="38100" dir="2700000" algn="tl">
                    <a:srgbClr val="000000">
                      <a:alpha val="43137"/>
                    </a:srgbClr>
                  </a:outerShdw>
                </a:effectLst>
                <a:latin typeface="+mn-lt"/>
              </a:rPr>
            </a:br>
            <a:endParaRPr lang="en-US" sz="3200" b="1" dirty="0">
              <a:effectLst>
                <a:outerShdw blurRad="38100" dist="38100" dir="2700000" algn="tl">
                  <a:srgbClr val="000000">
                    <a:alpha val="43137"/>
                  </a:srgbClr>
                </a:outerShdw>
              </a:effectLst>
              <a:latin typeface="+mn-lt"/>
            </a:endParaRPr>
          </a:p>
        </p:txBody>
      </p:sp>
      <p:sp>
        <p:nvSpPr>
          <p:cNvPr id="3" name="Content Placeholder 2"/>
          <p:cNvSpPr>
            <a:spLocks noGrp="1"/>
          </p:cNvSpPr>
          <p:nvPr>
            <p:ph sz="quarter" idx="1"/>
          </p:nvPr>
        </p:nvSpPr>
        <p:spPr/>
        <p:txBody>
          <a:bodyPr>
            <a:noAutofit/>
          </a:bodyPr>
          <a:lstStyle/>
          <a:p>
            <a:endParaRPr lang="en-US" sz="2000" dirty="0" smtClean="0"/>
          </a:p>
          <a:p>
            <a:pPr>
              <a:lnSpc>
                <a:spcPct val="150000"/>
              </a:lnSpc>
            </a:pPr>
            <a:r>
              <a:rPr lang="en-US" sz="2000" dirty="0" smtClean="0"/>
              <a:t>Acute or chronic</a:t>
            </a:r>
          </a:p>
          <a:p>
            <a:pPr>
              <a:lnSpc>
                <a:spcPct val="150000"/>
              </a:lnSpc>
            </a:pPr>
            <a:r>
              <a:rPr lang="en-US" sz="2000" dirty="0" smtClean="0"/>
              <a:t>Medication/Drug precipitants                       </a:t>
            </a:r>
          </a:p>
          <a:p>
            <a:pPr>
              <a:lnSpc>
                <a:spcPct val="150000"/>
              </a:lnSpc>
              <a:buNone/>
            </a:pPr>
            <a:r>
              <a:rPr lang="en-US" sz="2000" dirty="0" smtClean="0"/>
              <a:t>    G6PD</a:t>
            </a:r>
          </a:p>
          <a:p>
            <a:pPr>
              <a:lnSpc>
                <a:spcPct val="150000"/>
              </a:lnSpc>
              <a:buNone/>
            </a:pPr>
            <a:r>
              <a:rPr lang="en-US" sz="2000" dirty="0" smtClean="0"/>
              <a:t>    AIHA</a:t>
            </a:r>
          </a:p>
          <a:p>
            <a:pPr>
              <a:lnSpc>
                <a:spcPct val="150000"/>
              </a:lnSpc>
            </a:pPr>
            <a:r>
              <a:rPr lang="en-US" sz="2000" dirty="0" smtClean="0"/>
              <a:t>Family history</a:t>
            </a:r>
          </a:p>
          <a:p>
            <a:pPr>
              <a:lnSpc>
                <a:spcPct val="150000"/>
              </a:lnSpc>
            </a:pPr>
            <a:r>
              <a:rPr lang="en-US" sz="2000" dirty="0" smtClean="0"/>
              <a:t>Concomitant medical illnesses</a:t>
            </a:r>
          </a:p>
          <a:p>
            <a:pPr>
              <a:lnSpc>
                <a:spcPct val="150000"/>
              </a:lnSpc>
            </a:pPr>
            <a:r>
              <a:rPr lang="en-US" sz="2000" dirty="0" smtClean="0"/>
              <a:t>Clinical presentation</a:t>
            </a:r>
          </a:p>
          <a:p>
            <a:endParaRPr lang="en-US" sz="2000" dirty="0"/>
          </a:p>
        </p:txBody>
      </p:sp>
      <p:sp>
        <p:nvSpPr>
          <p:cNvPr id="4" name="Date Placeholder 3"/>
          <p:cNvSpPr>
            <a:spLocks noGrp="1"/>
          </p:cNvSpPr>
          <p:nvPr>
            <p:ph type="dt" sz="half" idx="10"/>
          </p:nvPr>
        </p:nvSpPr>
        <p:spPr/>
        <p:txBody>
          <a:bodyPr/>
          <a:lstStyle/>
          <a:p>
            <a:fld id="{E92B54D1-3DFC-4C1D-98C2-CFD1AE1B8918}"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10</a:t>
            </a:fld>
            <a:endParaRPr lang="en-US"/>
          </a:p>
        </p:txBody>
      </p:sp>
    </p:spTree>
    <p:extLst>
      <p:ext uri="{BB962C8B-B14F-4D97-AF65-F5344CB8AC3E}">
        <p14:creationId xmlns:p14="http://schemas.microsoft.com/office/powerpoint/2010/main" val="39329320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696200" cy="1143000"/>
          </a:xfrm>
        </p:spPr>
        <p:txBody>
          <a:bodyPr>
            <a:normAutofit/>
          </a:bodyPr>
          <a:lstStyle/>
          <a:p>
            <a:pPr algn="ctr"/>
            <a:r>
              <a:rPr lang="en-US" sz="2400" b="1" dirty="0" smtClean="0">
                <a:effectLst>
                  <a:outerShdw blurRad="38100" dist="38100" dir="2700000" algn="tl">
                    <a:srgbClr val="000000">
                      <a:alpha val="43137"/>
                    </a:srgbClr>
                  </a:outerShdw>
                </a:effectLst>
              </a:rPr>
              <a:t>GENERAL FEATURES                                                                                                                                    OF HEMOLYTIC DISORDERS</a:t>
            </a:r>
            <a:endParaRPr lang="en-US" sz="2400" b="1"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152400" y="1600200"/>
            <a:ext cx="8534400" cy="4873752"/>
          </a:xfrm>
        </p:spPr>
        <p:txBody>
          <a:bodyPr>
            <a:noAutofit/>
          </a:bodyPr>
          <a:lstStyle/>
          <a:p>
            <a:pPr>
              <a:lnSpc>
                <a:spcPct val="160000"/>
              </a:lnSpc>
            </a:pPr>
            <a:r>
              <a:rPr lang="en-US" sz="2000" dirty="0" smtClean="0"/>
              <a:t>General Examination    -  Jaundice, Pallor,  Bossing Of Skull</a:t>
            </a:r>
          </a:p>
          <a:p>
            <a:pPr>
              <a:lnSpc>
                <a:spcPct val="160000"/>
              </a:lnSpc>
            </a:pPr>
            <a:r>
              <a:rPr lang="en-US" sz="2000" dirty="0" smtClean="0"/>
              <a:t>Physical Findings   - Enlarged Spleen</a:t>
            </a:r>
          </a:p>
          <a:p>
            <a:pPr>
              <a:lnSpc>
                <a:spcPct val="160000"/>
              </a:lnSpc>
            </a:pPr>
            <a:r>
              <a:rPr lang="en-US" sz="2000" dirty="0" smtClean="0"/>
              <a:t>Hemoglobin  -  From Normal To Severely Reduced</a:t>
            </a:r>
          </a:p>
          <a:p>
            <a:pPr>
              <a:lnSpc>
                <a:spcPct val="160000"/>
              </a:lnSpc>
            </a:pPr>
            <a:r>
              <a:rPr lang="en-US" sz="2000" dirty="0" smtClean="0"/>
              <a:t>MCV  -  Usually Increased</a:t>
            </a:r>
          </a:p>
          <a:p>
            <a:pPr>
              <a:lnSpc>
                <a:spcPct val="160000"/>
              </a:lnSpc>
            </a:pPr>
            <a:r>
              <a:rPr lang="en-US" sz="2000" dirty="0" smtClean="0"/>
              <a:t>Reticulocytes  - Increased</a:t>
            </a:r>
          </a:p>
          <a:p>
            <a:pPr>
              <a:lnSpc>
                <a:spcPct val="160000"/>
              </a:lnSpc>
            </a:pPr>
            <a:r>
              <a:rPr lang="en-US" sz="2000" dirty="0" smtClean="0"/>
              <a:t>Bilirubin  - Increased[mostly Unconjugated]</a:t>
            </a:r>
          </a:p>
          <a:p>
            <a:pPr>
              <a:lnSpc>
                <a:spcPct val="160000"/>
              </a:lnSpc>
            </a:pPr>
            <a:r>
              <a:rPr lang="en-US" sz="2000" dirty="0" smtClean="0"/>
              <a:t>LDH  -  Increased</a:t>
            </a:r>
          </a:p>
          <a:p>
            <a:pPr>
              <a:lnSpc>
                <a:spcPct val="160000"/>
              </a:lnSpc>
            </a:pPr>
            <a:r>
              <a:rPr lang="en-US" sz="2000" dirty="0" err="1" smtClean="0"/>
              <a:t>Haptoglobulin</a:t>
            </a:r>
            <a:r>
              <a:rPr lang="en-US" sz="2000" dirty="0" smtClean="0"/>
              <a:t>  - Reduced To Absent</a:t>
            </a:r>
            <a:endParaRPr lang="en-US" sz="2000" dirty="0"/>
          </a:p>
        </p:txBody>
      </p:sp>
      <p:sp>
        <p:nvSpPr>
          <p:cNvPr id="4" name="Date Placeholder 3"/>
          <p:cNvSpPr>
            <a:spLocks noGrp="1"/>
          </p:cNvSpPr>
          <p:nvPr>
            <p:ph type="dt" sz="half" idx="10"/>
          </p:nvPr>
        </p:nvSpPr>
        <p:spPr/>
        <p:txBody>
          <a:bodyPr/>
          <a:lstStyle/>
          <a:p>
            <a:fld id="{665D9664-387F-42B3-82EE-2393410EC8AF}"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11</a:t>
            </a:fld>
            <a:endParaRPr lang="en-US"/>
          </a:p>
        </p:txBody>
      </p:sp>
    </p:spTree>
    <p:extLst>
      <p:ext uri="{BB962C8B-B14F-4D97-AF65-F5344CB8AC3E}">
        <p14:creationId xmlns:p14="http://schemas.microsoft.com/office/powerpoint/2010/main" val="25117624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685800" y="838200"/>
            <a:ext cx="7772400" cy="5715000"/>
          </a:xfrm>
        </p:spPr>
        <p:txBody>
          <a:bodyPr/>
          <a:lstStyle/>
          <a:p>
            <a:pPr marL="812800" indent="-812800" eaLnBrk="1" hangingPunct="1">
              <a:lnSpc>
                <a:spcPct val="80000"/>
              </a:lnSpc>
              <a:buFont typeface="Wingdings" pitchFamily="2" charset="2"/>
              <a:buNone/>
              <a:defRPr/>
            </a:pPr>
            <a:r>
              <a:rPr lang="en-US" sz="2400" b="1" u="sng" dirty="0" smtClean="0"/>
              <a:t>Laboratory Diagnosis of Hemolytic Anemia:</a:t>
            </a:r>
          </a:p>
          <a:p>
            <a:pPr marL="812800" indent="-812800" eaLnBrk="1" hangingPunct="1">
              <a:lnSpc>
                <a:spcPct val="80000"/>
              </a:lnSpc>
              <a:buFont typeface="Wingdings" pitchFamily="2" charset="2"/>
              <a:buNone/>
              <a:defRPr/>
            </a:pPr>
            <a:r>
              <a:rPr lang="en-US" sz="2000" b="1" u="sng" dirty="0" smtClean="0"/>
              <a:t>Evidence for Red cell Destruction</a:t>
            </a:r>
          </a:p>
          <a:p>
            <a:pPr marL="812800" indent="-812800" eaLnBrk="1" hangingPunct="1">
              <a:lnSpc>
                <a:spcPct val="80000"/>
              </a:lnSpc>
              <a:buFont typeface="Wingdings" pitchFamily="2" charset="2"/>
              <a:buNone/>
              <a:defRPr/>
            </a:pPr>
            <a:endParaRPr lang="en-US" sz="2000" b="1" u="sng" dirty="0" smtClean="0"/>
          </a:p>
          <a:p>
            <a:pPr marL="812800" indent="-812800" eaLnBrk="1" hangingPunct="1">
              <a:lnSpc>
                <a:spcPct val="80000"/>
              </a:lnSpc>
              <a:buClr>
                <a:schemeClr val="tx1"/>
              </a:buClr>
              <a:buFont typeface="Wingdings" pitchFamily="2" charset="2"/>
              <a:buAutoNum type="romanLcParenR"/>
              <a:defRPr/>
            </a:pPr>
            <a:r>
              <a:rPr lang="en-US" sz="2000" dirty="0" smtClean="0"/>
              <a:t>PERIPHERAL BLOOD SMEAR </a:t>
            </a:r>
            <a:r>
              <a:rPr lang="en-US" sz="2000" dirty="0" smtClean="0">
                <a:cs typeface="Times New Roman" pitchFamily="18" charset="0"/>
              </a:rPr>
              <a:t>→ </a:t>
            </a:r>
          </a:p>
          <a:p>
            <a:pPr marL="0" indent="0" eaLnBrk="1" hangingPunct="1">
              <a:lnSpc>
                <a:spcPct val="80000"/>
              </a:lnSpc>
              <a:buClr>
                <a:schemeClr val="tx1"/>
              </a:buClr>
              <a:buNone/>
              <a:defRPr/>
            </a:pPr>
            <a:r>
              <a:rPr lang="en-US" sz="2000" dirty="0" smtClean="0">
                <a:cs typeface="Times New Roman" pitchFamily="18" charset="0"/>
              </a:rPr>
              <a:t>	</a:t>
            </a:r>
            <a:r>
              <a:rPr lang="en-US" sz="1800" dirty="0" smtClean="0">
                <a:cs typeface="Times New Roman" pitchFamily="18" charset="0"/>
              </a:rPr>
              <a:t>Burr Cell                                            </a:t>
            </a:r>
          </a:p>
          <a:p>
            <a:pPr marL="0" indent="0" eaLnBrk="1" hangingPunct="1">
              <a:lnSpc>
                <a:spcPct val="80000"/>
              </a:lnSpc>
              <a:buClr>
                <a:schemeClr val="tx1"/>
              </a:buClr>
              <a:buNone/>
              <a:defRPr/>
            </a:pPr>
            <a:r>
              <a:rPr lang="en-US" sz="1800" dirty="0" smtClean="0">
                <a:cs typeface="Times New Roman" pitchFamily="18" charset="0"/>
              </a:rPr>
              <a:t>                Tear drop cell            		Intravascular Hemolysis                                                                                               </a:t>
            </a:r>
          </a:p>
          <a:p>
            <a:pPr marL="812800" indent="-812800" eaLnBrk="1" hangingPunct="1">
              <a:lnSpc>
                <a:spcPct val="80000"/>
              </a:lnSpc>
              <a:buClr>
                <a:schemeClr val="tx1"/>
              </a:buClr>
              <a:buFont typeface="Wingdings" pitchFamily="2" charset="2"/>
              <a:buNone/>
              <a:defRPr/>
            </a:pPr>
            <a:r>
              <a:rPr lang="en-US" sz="1800" dirty="0" smtClean="0">
                <a:cs typeface="Times New Roman" pitchFamily="18" charset="0"/>
              </a:rPr>
              <a:t>                Fragmented cell</a:t>
            </a:r>
          </a:p>
          <a:p>
            <a:pPr marL="812800" indent="-812800" eaLnBrk="1" hangingPunct="1">
              <a:lnSpc>
                <a:spcPct val="80000"/>
              </a:lnSpc>
              <a:buClr>
                <a:schemeClr val="tx1"/>
              </a:buClr>
              <a:buFont typeface="Wingdings" pitchFamily="2" charset="2"/>
              <a:buNone/>
              <a:defRPr/>
            </a:pPr>
            <a:endParaRPr lang="en-US" sz="1800" dirty="0" smtClean="0">
              <a:cs typeface="Times New Roman" pitchFamily="18" charset="0"/>
            </a:endParaRPr>
          </a:p>
          <a:p>
            <a:pPr marL="812800" indent="-812800" eaLnBrk="1" hangingPunct="1">
              <a:lnSpc>
                <a:spcPct val="80000"/>
              </a:lnSpc>
              <a:buClr>
                <a:schemeClr val="tx1"/>
              </a:buClr>
              <a:buFont typeface="Wingdings" pitchFamily="2" charset="2"/>
              <a:buNone/>
              <a:defRPr/>
            </a:pPr>
            <a:r>
              <a:rPr lang="en-US" sz="2000" dirty="0">
                <a:cs typeface="Times New Roman" pitchFamily="18" charset="0"/>
              </a:rPr>
              <a:t> </a:t>
            </a:r>
            <a:r>
              <a:rPr lang="en-US" sz="2000" dirty="0" smtClean="0">
                <a:cs typeface="Times New Roman" pitchFamily="18" charset="0"/>
              </a:rPr>
              <a:t>     </a:t>
            </a:r>
            <a:r>
              <a:rPr lang="en-US" sz="1800" dirty="0" err="1" smtClean="0">
                <a:cs typeface="Times New Roman" pitchFamily="18" charset="0"/>
              </a:rPr>
              <a:t>Spherocytes</a:t>
            </a:r>
            <a:r>
              <a:rPr lang="en-US" sz="1800" dirty="0" smtClean="0">
                <a:cs typeface="Times New Roman" pitchFamily="18" charset="0"/>
              </a:rPr>
              <a:t> → H. </a:t>
            </a:r>
            <a:r>
              <a:rPr lang="en-US" sz="1800" dirty="0" err="1" smtClean="0">
                <a:cs typeface="Times New Roman" pitchFamily="18" charset="0"/>
              </a:rPr>
              <a:t>spherocytosis</a:t>
            </a:r>
            <a:r>
              <a:rPr lang="en-US" sz="1800" dirty="0" smtClean="0">
                <a:cs typeface="Times New Roman" pitchFamily="18" charset="0"/>
              </a:rPr>
              <a:t> </a:t>
            </a:r>
          </a:p>
          <a:p>
            <a:pPr marL="812800" indent="-812800" eaLnBrk="1" hangingPunct="1">
              <a:lnSpc>
                <a:spcPct val="80000"/>
              </a:lnSpc>
              <a:buClr>
                <a:schemeClr val="tx1"/>
              </a:buClr>
              <a:buFont typeface="Wingdings" pitchFamily="2" charset="2"/>
              <a:buNone/>
              <a:defRPr/>
            </a:pPr>
            <a:r>
              <a:rPr lang="en-US" sz="1800" dirty="0" smtClean="0">
                <a:cs typeface="Times New Roman" pitchFamily="18" charset="0"/>
              </a:rPr>
              <a:t>       Malaria → Malaria parasite</a:t>
            </a:r>
          </a:p>
          <a:p>
            <a:pPr marL="812800" indent="-812800" eaLnBrk="1" hangingPunct="1">
              <a:lnSpc>
                <a:spcPct val="80000"/>
              </a:lnSpc>
              <a:buClr>
                <a:schemeClr val="tx1"/>
              </a:buClr>
              <a:buFont typeface="Wingdings" pitchFamily="2" charset="2"/>
              <a:buNone/>
              <a:defRPr/>
            </a:pPr>
            <a:r>
              <a:rPr lang="en-US" sz="1800" dirty="0" smtClean="0">
                <a:cs typeface="Times New Roman" pitchFamily="18" charset="0"/>
              </a:rPr>
              <a:t>       Sickle cells → Sickle cell anemia</a:t>
            </a:r>
          </a:p>
          <a:p>
            <a:pPr marL="812800" indent="-812800" eaLnBrk="1" hangingPunct="1">
              <a:lnSpc>
                <a:spcPct val="80000"/>
              </a:lnSpc>
              <a:buClr>
                <a:schemeClr val="tx1"/>
              </a:buClr>
              <a:buFont typeface="Wingdings" pitchFamily="2" charset="2"/>
              <a:buNone/>
              <a:defRPr/>
            </a:pPr>
            <a:endParaRPr lang="en-US" sz="2000" dirty="0" smtClean="0">
              <a:cs typeface="Times New Roman" pitchFamily="18" charset="0"/>
            </a:endParaRPr>
          </a:p>
          <a:p>
            <a:pPr marL="812800" indent="-812800" eaLnBrk="1" hangingPunct="1">
              <a:lnSpc>
                <a:spcPct val="80000"/>
              </a:lnSpc>
              <a:buClr>
                <a:schemeClr val="tx1"/>
              </a:buClr>
              <a:buFont typeface="Wingdings" pitchFamily="2" charset="2"/>
              <a:buNone/>
              <a:defRPr/>
            </a:pPr>
            <a:r>
              <a:rPr lang="en-US" sz="2000" dirty="0" smtClean="0">
                <a:cs typeface="Times New Roman" pitchFamily="18" charset="0"/>
              </a:rPr>
              <a:t>ii) Plasma </a:t>
            </a:r>
            <a:r>
              <a:rPr lang="en-US" sz="2000" dirty="0" err="1" smtClean="0">
                <a:cs typeface="Times New Roman" pitchFamily="18" charset="0"/>
              </a:rPr>
              <a:t>haptoglobin</a:t>
            </a:r>
            <a:r>
              <a:rPr lang="en-US" sz="2000" dirty="0" smtClean="0">
                <a:cs typeface="Times New Roman" pitchFamily="18" charset="0"/>
              </a:rPr>
              <a:t> &amp; Plasma </a:t>
            </a:r>
            <a:r>
              <a:rPr lang="en-US" sz="2000" dirty="0" err="1" smtClean="0">
                <a:cs typeface="Times New Roman" pitchFamily="18" charset="0"/>
              </a:rPr>
              <a:t>hemopexin</a:t>
            </a:r>
            <a:r>
              <a:rPr lang="en-US" sz="2000" dirty="0" smtClean="0">
                <a:cs typeface="Times New Roman" pitchFamily="18" charset="0"/>
              </a:rPr>
              <a:t> →</a:t>
            </a:r>
            <a:r>
              <a:rPr lang="en-US" sz="2000" b="1" dirty="0" smtClean="0">
                <a:cs typeface="Times New Roman" pitchFamily="18" charset="0"/>
              </a:rPr>
              <a:t> ↓</a:t>
            </a:r>
          </a:p>
          <a:p>
            <a:pPr marL="812800" indent="-812800" eaLnBrk="1" hangingPunct="1">
              <a:lnSpc>
                <a:spcPct val="80000"/>
              </a:lnSpc>
              <a:buClr>
                <a:schemeClr val="tx1"/>
              </a:buClr>
              <a:buFont typeface="Wingdings" pitchFamily="2" charset="2"/>
              <a:buNone/>
              <a:defRPr/>
            </a:pPr>
            <a:r>
              <a:rPr lang="en-US" sz="2000" dirty="0" smtClean="0">
                <a:cs typeface="Times New Roman" pitchFamily="18" charset="0"/>
              </a:rPr>
              <a:t>iii) Plasma </a:t>
            </a:r>
            <a:r>
              <a:rPr lang="en-US" sz="2000" dirty="0" err="1" smtClean="0">
                <a:cs typeface="Times New Roman" pitchFamily="18" charset="0"/>
              </a:rPr>
              <a:t>Hb</a:t>
            </a:r>
            <a:r>
              <a:rPr lang="en-US" sz="2000" dirty="0" smtClean="0">
                <a:cs typeface="Times New Roman" pitchFamily="18" charset="0"/>
              </a:rPr>
              <a:t> </a:t>
            </a:r>
            <a:r>
              <a:rPr lang="en-US" sz="2000" b="1" dirty="0" smtClean="0">
                <a:cs typeface="Times New Roman" pitchFamily="18" charset="0"/>
              </a:rPr>
              <a:t>↑</a:t>
            </a:r>
          </a:p>
          <a:p>
            <a:pPr marL="812800" indent="-812800" eaLnBrk="1" hangingPunct="1">
              <a:lnSpc>
                <a:spcPct val="80000"/>
              </a:lnSpc>
              <a:buClr>
                <a:schemeClr val="tx1"/>
              </a:buClr>
              <a:buFont typeface="Wingdings" pitchFamily="2" charset="2"/>
              <a:buNone/>
              <a:defRPr/>
            </a:pPr>
            <a:r>
              <a:rPr lang="en-US" sz="2000" dirty="0" smtClean="0">
                <a:cs typeface="Times New Roman" pitchFamily="18" charset="0"/>
              </a:rPr>
              <a:t>iv) Serum LDH &amp; Serum </a:t>
            </a:r>
            <a:r>
              <a:rPr lang="en-US" sz="2000" dirty="0" err="1" smtClean="0">
                <a:cs typeface="Times New Roman" pitchFamily="18" charset="0"/>
              </a:rPr>
              <a:t>Carboxy</a:t>
            </a:r>
            <a:r>
              <a:rPr lang="en-US" sz="2000" dirty="0" smtClean="0">
                <a:cs typeface="Times New Roman" pitchFamily="18" charset="0"/>
              </a:rPr>
              <a:t> </a:t>
            </a:r>
            <a:r>
              <a:rPr lang="en-US" sz="2000" dirty="0" err="1" smtClean="0">
                <a:cs typeface="Times New Roman" pitchFamily="18" charset="0"/>
              </a:rPr>
              <a:t>Hb</a:t>
            </a:r>
            <a:r>
              <a:rPr lang="en-US" sz="2000" dirty="0" smtClean="0">
                <a:cs typeface="Times New Roman" pitchFamily="18" charset="0"/>
              </a:rPr>
              <a:t> → </a:t>
            </a:r>
            <a:r>
              <a:rPr lang="en-US" sz="2000" b="1" dirty="0" smtClean="0">
                <a:cs typeface="Times New Roman" pitchFamily="18" charset="0"/>
              </a:rPr>
              <a:t>↑</a:t>
            </a:r>
          </a:p>
          <a:p>
            <a:pPr marL="812800" indent="-812800" eaLnBrk="1" hangingPunct="1">
              <a:lnSpc>
                <a:spcPct val="80000"/>
              </a:lnSpc>
              <a:buClr>
                <a:schemeClr val="tx1"/>
              </a:buClr>
              <a:buFont typeface="Wingdings" pitchFamily="2" charset="2"/>
              <a:buNone/>
              <a:defRPr/>
            </a:pPr>
            <a:r>
              <a:rPr lang="en-US" sz="2000" dirty="0" smtClean="0">
                <a:cs typeface="Times New Roman" pitchFamily="18" charset="0"/>
              </a:rPr>
              <a:t>v) Indirect </a:t>
            </a:r>
            <a:r>
              <a:rPr lang="en-US" sz="2000" dirty="0" err="1" smtClean="0">
                <a:cs typeface="Times New Roman" pitchFamily="18" charset="0"/>
              </a:rPr>
              <a:t>bilirubin</a:t>
            </a:r>
            <a:r>
              <a:rPr lang="en-US" sz="2000" dirty="0" smtClean="0">
                <a:cs typeface="Times New Roman" pitchFamily="18" charset="0"/>
              </a:rPr>
              <a:t> &amp; </a:t>
            </a:r>
            <a:r>
              <a:rPr lang="en-US" sz="2000" dirty="0" err="1" smtClean="0">
                <a:cs typeface="Times New Roman" pitchFamily="18" charset="0"/>
              </a:rPr>
              <a:t>urobilinogin</a:t>
            </a:r>
            <a:r>
              <a:rPr lang="en-US" sz="2000" dirty="0" smtClean="0">
                <a:cs typeface="Times New Roman" pitchFamily="18" charset="0"/>
              </a:rPr>
              <a:t> → </a:t>
            </a:r>
            <a:r>
              <a:rPr lang="en-US" sz="2000" b="1" dirty="0" smtClean="0">
                <a:cs typeface="Times New Roman" pitchFamily="18" charset="0"/>
              </a:rPr>
              <a:t>↑</a:t>
            </a:r>
          </a:p>
          <a:p>
            <a:pPr marL="812800" indent="-812800" eaLnBrk="1" hangingPunct="1">
              <a:lnSpc>
                <a:spcPct val="80000"/>
              </a:lnSpc>
              <a:buClr>
                <a:schemeClr val="tx1"/>
              </a:buClr>
              <a:buFont typeface="Wingdings" pitchFamily="2" charset="2"/>
              <a:buNone/>
              <a:defRPr/>
            </a:pPr>
            <a:r>
              <a:rPr lang="en-US" sz="2000" dirty="0" smtClean="0">
                <a:cs typeface="Times New Roman" pitchFamily="18" charset="0"/>
              </a:rPr>
              <a:t>vi) Red cell survival → </a:t>
            </a:r>
            <a:r>
              <a:rPr lang="en-US" sz="2000" b="1" dirty="0" smtClean="0">
                <a:cs typeface="Times New Roman" pitchFamily="18" charset="0"/>
              </a:rPr>
              <a:t>↓</a:t>
            </a:r>
            <a:r>
              <a:rPr lang="en-US" sz="2000" dirty="0" smtClean="0">
                <a:cs typeface="Times New Roman" pitchFamily="18" charset="0"/>
              </a:rPr>
              <a:t> Using Chromium 52</a:t>
            </a:r>
          </a:p>
          <a:p>
            <a:pPr marL="812800" indent="-812800" eaLnBrk="1" hangingPunct="1">
              <a:lnSpc>
                <a:spcPct val="80000"/>
              </a:lnSpc>
              <a:buClr>
                <a:schemeClr val="tx1"/>
              </a:buClr>
              <a:buFont typeface="Wingdings" pitchFamily="2" charset="2"/>
              <a:buNone/>
              <a:defRPr/>
            </a:pPr>
            <a:r>
              <a:rPr lang="en-US" sz="2000" dirty="0" smtClean="0">
                <a:cs typeface="Times New Roman" pitchFamily="18" charset="0"/>
              </a:rPr>
              <a:t>                </a:t>
            </a:r>
          </a:p>
          <a:p>
            <a:pPr marL="812800" indent="-812800" eaLnBrk="1" hangingPunct="1">
              <a:lnSpc>
                <a:spcPct val="80000"/>
              </a:lnSpc>
              <a:buClr>
                <a:schemeClr val="tx1"/>
              </a:buClr>
              <a:buFontTx/>
              <a:buAutoNum type="romanLcParenR"/>
              <a:defRPr/>
            </a:pPr>
            <a:endParaRPr lang="en-US" sz="2000" dirty="0" smtClean="0">
              <a:cs typeface="Arial" charset="0"/>
            </a:endParaRPr>
          </a:p>
          <a:p>
            <a:pPr eaLnBrk="1" hangingPunct="1">
              <a:defRPr/>
            </a:pPr>
            <a:endParaRPr lang="en-US" sz="2000" dirty="0" smtClean="0"/>
          </a:p>
        </p:txBody>
      </p:sp>
      <p:graphicFrame>
        <p:nvGraphicFramePr>
          <p:cNvPr id="2" name="Diagram 1"/>
          <p:cNvGraphicFramePr/>
          <p:nvPr>
            <p:extLst>
              <p:ext uri="{D42A27DB-BD31-4B8C-83A1-F6EECF244321}">
                <p14:modId xmlns:p14="http://schemas.microsoft.com/office/powerpoint/2010/main" val="3357235194"/>
              </p:ext>
            </p:extLst>
          </p:nvPr>
        </p:nvGraphicFramePr>
        <p:xfrm>
          <a:off x="3429000" y="2362200"/>
          <a:ext cx="609600" cy="355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Date Placeholder 2"/>
          <p:cNvSpPr>
            <a:spLocks noGrp="1"/>
          </p:cNvSpPr>
          <p:nvPr>
            <p:ph type="dt" sz="half" idx="10"/>
          </p:nvPr>
        </p:nvSpPr>
        <p:spPr/>
        <p:txBody>
          <a:bodyPr/>
          <a:lstStyle/>
          <a:p>
            <a:fld id="{4B306171-446B-4587-8CB3-B8BDBA4A34D9}"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12</a:t>
            </a:fld>
            <a:endParaRPr lang="en-US"/>
          </a:p>
        </p:txBody>
      </p:sp>
    </p:spTree>
    <p:extLst>
      <p:ext uri="{BB962C8B-B14F-4D97-AF65-F5344CB8AC3E}">
        <p14:creationId xmlns:p14="http://schemas.microsoft.com/office/powerpoint/2010/main" val="12096819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endParaRPr lang="en-US" altLang="en-US" smtClean="0"/>
          </a:p>
        </p:txBody>
      </p:sp>
      <p:sp>
        <p:nvSpPr>
          <p:cNvPr id="3" name="Content Placeholder 2"/>
          <p:cNvSpPr>
            <a:spLocks noGrp="1"/>
          </p:cNvSpPr>
          <p:nvPr>
            <p:ph idx="1"/>
          </p:nvPr>
        </p:nvSpPr>
        <p:spPr/>
        <p:txBody>
          <a:bodyPr/>
          <a:lstStyle/>
          <a:p>
            <a:pPr marL="609600" indent="-609600" eaLnBrk="1" hangingPunct="1">
              <a:buFont typeface="Wingdings" pitchFamily="2" charset="2"/>
              <a:buNone/>
              <a:defRPr/>
            </a:pPr>
            <a:r>
              <a:rPr lang="en-US" sz="2400" b="1" u="sng" dirty="0" smtClean="0">
                <a:latin typeface="Times New Roman" pitchFamily="18" charset="0"/>
              </a:rPr>
              <a:t>Evidence of Red cell Generation</a:t>
            </a:r>
            <a:r>
              <a:rPr lang="en-US" sz="2400" dirty="0" smtClean="0"/>
              <a:t>:</a:t>
            </a:r>
          </a:p>
          <a:p>
            <a:pPr marL="609600" indent="-609600" eaLnBrk="1" hangingPunct="1">
              <a:buFont typeface="Wingdings" pitchFamily="2" charset="2"/>
              <a:buNone/>
              <a:defRPr/>
            </a:pPr>
            <a:endParaRPr lang="en-US" sz="2400" dirty="0" smtClean="0"/>
          </a:p>
          <a:p>
            <a:pPr marL="609600" indent="-609600" eaLnBrk="1" hangingPunct="1">
              <a:buClr>
                <a:schemeClr val="tx1"/>
              </a:buClr>
              <a:buFont typeface="Wingdings" pitchFamily="2" charset="2"/>
              <a:buNone/>
              <a:defRPr/>
            </a:pPr>
            <a:r>
              <a:rPr lang="en-US" sz="2400" dirty="0" smtClean="0"/>
              <a:t>1) </a:t>
            </a:r>
            <a:r>
              <a:rPr lang="en-US" sz="2400" dirty="0" smtClean="0">
                <a:latin typeface="Times New Roman" pitchFamily="18" charset="0"/>
              </a:rPr>
              <a:t>Peripheral blood smear </a:t>
            </a:r>
          </a:p>
          <a:p>
            <a:pPr marL="609600" indent="-609600" eaLnBrk="1" hangingPunct="1">
              <a:buClr>
                <a:schemeClr val="tx1"/>
              </a:buClr>
              <a:buFont typeface="Wingdings" pitchFamily="2" charset="2"/>
              <a:buNone/>
              <a:defRPr/>
            </a:pPr>
            <a:r>
              <a:rPr lang="en-US" sz="2400" dirty="0" smtClean="0">
                <a:latin typeface="Times New Roman" pitchFamily="18" charset="0"/>
              </a:rPr>
              <a:t>         </a:t>
            </a:r>
            <a:r>
              <a:rPr lang="en-US" sz="2400" dirty="0" err="1" smtClean="0">
                <a:latin typeface="Times New Roman" pitchFamily="18" charset="0"/>
              </a:rPr>
              <a:t>Polychromasia</a:t>
            </a:r>
            <a:r>
              <a:rPr lang="en-US" sz="2400" dirty="0" smtClean="0">
                <a:latin typeface="Times New Roman" pitchFamily="18" charset="0"/>
              </a:rPr>
              <a:t> </a:t>
            </a:r>
          </a:p>
          <a:p>
            <a:pPr marL="609600" indent="-609600" eaLnBrk="1" hangingPunct="1">
              <a:buClr>
                <a:schemeClr val="tx1"/>
              </a:buClr>
              <a:buFont typeface="Wingdings" pitchFamily="2" charset="2"/>
              <a:buNone/>
              <a:defRPr/>
            </a:pPr>
            <a:r>
              <a:rPr lang="en-US" sz="2400" dirty="0" smtClean="0">
                <a:latin typeface="Times New Roman" pitchFamily="18" charset="0"/>
              </a:rPr>
              <a:t>                  &amp;</a:t>
            </a:r>
          </a:p>
          <a:p>
            <a:pPr marL="609600" indent="-609600" eaLnBrk="1" hangingPunct="1">
              <a:buClr>
                <a:schemeClr val="tx1"/>
              </a:buClr>
              <a:buFont typeface="Wingdings" pitchFamily="2" charset="2"/>
              <a:buNone/>
              <a:defRPr/>
            </a:pPr>
            <a:r>
              <a:rPr lang="en-US" sz="2400" dirty="0" smtClean="0">
                <a:latin typeface="Times New Roman" pitchFamily="18" charset="0"/>
              </a:rPr>
              <a:t>         Nucleated red cells</a:t>
            </a:r>
          </a:p>
          <a:p>
            <a:pPr marL="609600" indent="-609600" eaLnBrk="1" hangingPunct="1">
              <a:buClr>
                <a:schemeClr val="tx1"/>
              </a:buClr>
              <a:buFont typeface="Wingdings" pitchFamily="2" charset="2"/>
              <a:buNone/>
              <a:defRPr/>
            </a:pPr>
            <a:endParaRPr lang="en-US" sz="2400" dirty="0" smtClean="0">
              <a:latin typeface="Times New Roman" pitchFamily="18" charset="0"/>
            </a:endParaRPr>
          </a:p>
          <a:p>
            <a:pPr marL="609600" indent="-609600" eaLnBrk="1" hangingPunct="1">
              <a:buClr>
                <a:schemeClr val="tx1"/>
              </a:buClr>
              <a:buFont typeface="Wingdings" pitchFamily="2" charset="2"/>
              <a:buNone/>
              <a:defRPr/>
            </a:pPr>
            <a:r>
              <a:rPr lang="en-US" sz="2400" dirty="0" smtClean="0">
                <a:latin typeface="Times New Roman" pitchFamily="18" charset="0"/>
              </a:rPr>
              <a:t>2) </a:t>
            </a:r>
            <a:r>
              <a:rPr lang="en-US" sz="2400" dirty="0" err="1" smtClean="0">
                <a:latin typeface="Times New Roman" pitchFamily="18" charset="0"/>
              </a:rPr>
              <a:t>Reticulocyte</a:t>
            </a:r>
            <a:r>
              <a:rPr lang="en-US" sz="2400" dirty="0" smtClean="0">
                <a:latin typeface="Times New Roman" pitchFamily="18" charset="0"/>
              </a:rPr>
              <a:t> count </a:t>
            </a:r>
            <a:r>
              <a:rPr lang="en-US" sz="2400" dirty="0" smtClean="0">
                <a:latin typeface="Times New Roman" pitchFamily="18" charset="0"/>
                <a:cs typeface="Times New Roman" pitchFamily="18" charset="0"/>
              </a:rPr>
              <a:t>→ </a:t>
            </a:r>
            <a:r>
              <a:rPr lang="en-US" sz="2400" b="1" dirty="0" smtClean="0">
                <a:cs typeface="Times New Roman" pitchFamily="18" charset="0"/>
              </a:rPr>
              <a:t>↑</a:t>
            </a:r>
            <a:endParaRPr lang="en-US" sz="2400" b="1" dirty="0" smtClean="0">
              <a:cs typeface="Arial" charset="0"/>
            </a:endParaRPr>
          </a:p>
          <a:p>
            <a:pPr marL="609600" indent="-609600" eaLnBrk="1" hangingPunct="1">
              <a:buClr>
                <a:schemeClr val="tx1"/>
              </a:buClr>
              <a:buFontTx/>
              <a:buAutoNum type="arabicParenR"/>
              <a:defRPr/>
            </a:pPr>
            <a:endParaRPr lang="en-US" sz="2400" dirty="0" smtClean="0">
              <a:latin typeface="Times New Roman" pitchFamily="18" charset="0"/>
            </a:endParaRPr>
          </a:p>
          <a:p>
            <a:pPr eaLnBrk="1" hangingPunct="1">
              <a:defRPr/>
            </a:pPr>
            <a:endParaRPr lang="en-US" sz="2400" dirty="0" smtClean="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8800" y="1828800"/>
            <a:ext cx="2785339" cy="2332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486400" y="4191000"/>
            <a:ext cx="3429000" cy="646331"/>
          </a:xfrm>
          <a:prstGeom prst="rect">
            <a:avLst/>
          </a:prstGeom>
          <a:noFill/>
        </p:spPr>
        <p:txBody>
          <a:bodyPr wrap="square" rtlCol="0">
            <a:spAutoFit/>
          </a:bodyPr>
          <a:lstStyle/>
          <a:p>
            <a:r>
              <a:rPr lang="en-US" b="1" dirty="0"/>
              <a:t>POLYCHROMATOPHILIC CELLS</a:t>
            </a:r>
          </a:p>
          <a:p>
            <a:endParaRPr lang="en-US" dirty="0"/>
          </a:p>
        </p:txBody>
      </p:sp>
      <p:sp>
        <p:nvSpPr>
          <p:cNvPr id="4" name="Date Placeholder 3"/>
          <p:cNvSpPr>
            <a:spLocks noGrp="1"/>
          </p:cNvSpPr>
          <p:nvPr>
            <p:ph type="dt" sz="half" idx="10"/>
          </p:nvPr>
        </p:nvSpPr>
        <p:spPr/>
        <p:txBody>
          <a:bodyPr/>
          <a:lstStyle/>
          <a:p>
            <a:fld id="{74670D55-8F0B-4229-9C35-D680F7521059}"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13</a:t>
            </a:fld>
            <a:endParaRPr lang="en-US"/>
          </a:p>
        </p:txBody>
      </p:sp>
    </p:spTree>
    <p:extLst>
      <p:ext uri="{BB962C8B-B14F-4D97-AF65-F5344CB8AC3E}">
        <p14:creationId xmlns:p14="http://schemas.microsoft.com/office/powerpoint/2010/main" val="32435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82" name="Group 62"/>
          <p:cNvGraphicFramePr>
            <a:graphicFrameLocks noGrp="1"/>
          </p:cNvGraphicFramePr>
          <p:nvPr>
            <p:extLst>
              <p:ext uri="{D42A27DB-BD31-4B8C-83A1-F6EECF244321}">
                <p14:modId xmlns:p14="http://schemas.microsoft.com/office/powerpoint/2010/main" val="1110454981"/>
              </p:ext>
            </p:extLst>
          </p:nvPr>
        </p:nvGraphicFramePr>
        <p:xfrm>
          <a:off x="381000" y="128099"/>
          <a:ext cx="8498840" cy="6577501"/>
        </p:xfrm>
        <a:graphic>
          <a:graphicData uri="http://schemas.openxmlformats.org/drawingml/2006/table">
            <a:tbl>
              <a:tblPr>
                <a:tableStyleId>{3C2FFA5D-87B4-456A-9821-1D502468CF0F}</a:tableStyleId>
              </a:tblPr>
              <a:tblGrid>
                <a:gridCol w="3041581"/>
                <a:gridCol w="2521019"/>
                <a:gridCol w="2936240"/>
              </a:tblGrid>
              <a:tr h="381000">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u="none" strike="noStrike" cap="none" normalizeH="0" baseline="0" dirty="0" smtClean="0">
                          <a:ln>
                            <a:noFill/>
                          </a:ln>
                          <a:effectLst/>
                        </a:rPr>
                        <a:t>Laboratory Evaluation of </a:t>
                      </a:r>
                      <a:r>
                        <a:rPr kumimoji="0" lang="en-US" sz="2000" b="1" u="none" strike="noStrike" cap="none" normalizeH="0" baseline="0" dirty="0" err="1" smtClean="0">
                          <a:ln>
                            <a:noFill/>
                          </a:ln>
                          <a:effectLst/>
                        </a:rPr>
                        <a:t>Hemolysis</a:t>
                      </a:r>
                      <a:endParaRPr kumimoji="0" lang="en-US" sz="2000" b="1" i="0" u="none" strike="noStrike" cap="none" normalizeH="0" baseline="0" dirty="0" smtClean="0">
                        <a:ln>
                          <a:noFill/>
                        </a:ln>
                        <a:solidFill>
                          <a:schemeClr val="folHlink"/>
                        </a:solidFill>
                        <a:effectLst/>
                        <a:latin typeface="Arial" pitchFamily="34" charset="0"/>
                        <a:ea typeface="Times New Roman" pitchFamily="18" charset="0"/>
                        <a:cs typeface="Geneva" charset="0"/>
                      </a:endParaRPr>
                    </a:p>
                  </a:txBody>
                  <a:tcPr horzOverflow="overflow"/>
                </a:tc>
                <a:tc hMerge="1">
                  <a:txBody>
                    <a:bodyPr/>
                    <a:lstStyle/>
                    <a:p>
                      <a:endParaRPr lang="ru-RU"/>
                    </a:p>
                  </a:txBody>
                  <a:tcPr/>
                </a:tc>
                <a:tc hMerge="1">
                  <a:txBody>
                    <a:bodyPr/>
                    <a:lstStyle/>
                    <a:p>
                      <a:endParaRPr lang="en-US"/>
                    </a:p>
                  </a:txBody>
                  <a:tcPr/>
                </a:tc>
              </a:tr>
              <a:tr h="524256">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ru-RU" sz="2000" b="0" i="0" u="none" strike="noStrike" cap="none" normalizeH="0" baseline="0" dirty="0" smtClean="0">
                        <a:ln>
                          <a:noFill/>
                        </a:ln>
                        <a:solidFill>
                          <a:schemeClr val="tx1"/>
                        </a:solidFill>
                        <a:effectLst>
                          <a:outerShdw blurRad="38100" dist="38100" dir="2700000" algn="tl">
                            <a:srgbClr val="010199"/>
                          </a:outerShdw>
                        </a:effectLst>
                        <a:latin typeface="Arial" pitchFamily="34" charset="0"/>
                        <a:cs typeface="Arial"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u="none" strike="noStrike" cap="none" normalizeH="0" baseline="0" dirty="0" err="1" smtClean="0">
                          <a:ln>
                            <a:noFill/>
                          </a:ln>
                          <a:effectLst/>
                        </a:rPr>
                        <a:t>Extravascular</a:t>
                      </a:r>
                      <a:endParaRPr kumimoji="0" lang="en-US" sz="2000" b="1" i="0" u="none" strike="noStrike" cap="none" normalizeH="0" baseline="0" dirty="0" smtClean="0">
                        <a:ln>
                          <a:noFill/>
                        </a:ln>
                        <a:solidFill>
                          <a:schemeClr val="folHlink"/>
                        </a:solidFill>
                        <a:effectLst/>
                        <a:latin typeface="Arial" pitchFamily="34" charset="0"/>
                        <a:ea typeface="Times New Roman" pitchFamily="18" charset="0"/>
                        <a:cs typeface="Geneva"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u="none" strike="noStrike" cap="none" normalizeH="0" baseline="0" dirty="0" smtClean="0">
                          <a:ln>
                            <a:noFill/>
                          </a:ln>
                          <a:effectLst/>
                        </a:rPr>
                        <a:t>Intravascular</a:t>
                      </a:r>
                      <a:endParaRPr kumimoji="0" lang="en-US" sz="2000" b="1" i="0" u="none" strike="noStrike" cap="none" normalizeH="0" baseline="0" dirty="0" smtClean="0">
                        <a:ln>
                          <a:noFill/>
                        </a:ln>
                        <a:solidFill>
                          <a:schemeClr val="folHlink"/>
                        </a:solidFill>
                        <a:effectLst/>
                        <a:latin typeface="Arial" pitchFamily="34" charset="0"/>
                        <a:ea typeface="Times New Roman" pitchFamily="18" charset="0"/>
                        <a:cs typeface="Geneva"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u="none" strike="noStrike" cap="none" normalizeH="0" baseline="0" dirty="0" smtClean="0">
                          <a:ln>
                            <a:noFill/>
                          </a:ln>
                          <a:effectLst/>
                        </a:rPr>
                        <a:t> </a:t>
                      </a:r>
                      <a:endParaRPr kumimoji="0" lang="en-US" sz="2000" b="1" i="0" u="none" strike="noStrike" cap="none" normalizeH="0" baseline="0" dirty="0" smtClean="0">
                        <a:ln>
                          <a:noFill/>
                        </a:ln>
                        <a:solidFill>
                          <a:schemeClr val="tx1"/>
                        </a:solidFill>
                        <a:effectLst/>
                        <a:latin typeface="Arial" pitchFamily="34" charset="0"/>
                        <a:ea typeface="Times New Roman" pitchFamily="18" charset="0"/>
                        <a:cs typeface="Geneva" charset="0"/>
                      </a:endParaRPr>
                    </a:p>
                  </a:txBody>
                  <a:tcPr horzOverflow="overflow"/>
                </a:tc>
              </a:tr>
              <a:tr h="378116">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u="none" strike="noStrike" cap="none" normalizeH="0" baseline="0" dirty="0" smtClean="0">
                          <a:ln>
                            <a:noFill/>
                          </a:ln>
                          <a:effectLst/>
                        </a:rPr>
                        <a:t>HEMATOLOGIC</a:t>
                      </a:r>
                      <a:endParaRPr kumimoji="0" lang="en-US" sz="2000" b="1" i="0" u="none" strike="noStrike" cap="none" normalizeH="0" baseline="0" dirty="0" smtClean="0">
                        <a:ln>
                          <a:noFill/>
                        </a:ln>
                        <a:solidFill>
                          <a:schemeClr val="tx1"/>
                        </a:solidFill>
                        <a:effectLst/>
                        <a:latin typeface="Arial" pitchFamily="34" charset="0"/>
                        <a:ea typeface="Times New Roman" pitchFamily="18" charset="0"/>
                        <a:cs typeface="Geneva" charset="0"/>
                      </a:endParaRPr>
                    </a:p>
                  </a:txBody>
                  <a:tcPr horzOverflow="overflow"/>
                </a:tc>
                <a:tc hMerge="1">
                  <a:txBody>
                    <a:bodyPr/>
                    <a:lstStyle/>
                    <a:p>
                      <a:endParaRPr lang="ru-RU"/>
                    </a:p>
                  </a:txBody>
                  <a:tcPr/>
                </a:tc>
                <a:tc hMerge="1">
                  <a:txBody>
                    <a:bodyPr/>
                    <a:lstStyle/>
                    <a:p>
                      <a:endParaRPr lang="en-US"/>
                    </a:p>
                  </a:txBody>
                  <a:tcPr/>
                </a:tc>
              </a:tr>
              <a:tr h="115619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noFill/>
                          </a:ln>
                          <a:effectLst/>
                        </a:rPr>
                        <a:t>Routine blood film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err="1" smtClean="0">
                          <a:ln>
                            <a:noFill/>
                          </a:ln>
                          <a:effectLst/>
                        </a:rPr>
                        <a:t>Reticulocyte</a:t>
                      </a:r>
                      <a:r>
                        <a:rPr kumimoji="0" lang="en-US" sz="2000" u="none" strike="noStrike" cap="none" normalizeH="0" baseline="0" dirty="0" smtClean="0">
                          <a:ln>
                            <a:noFill/>
                          </a:ln>
                          <a:effectLst/>
                        </a:rPr>
                        <a:t> count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Bone marrow examination</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Geneva"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err="1" smtClean="0">
                          <a:ln>
                            <a:noFill/>
                          </a:ln>
                          <a:effectLst/>
                        </a:rPr>
                        <a:t>Polychromatophilia</a:t>
                      </a:r>
                      <a:endParaRPr kumimoji="0" lang="en-US" sz="200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err="1" smtClean="0">
                          <a:ln>
                            <a:noFill/>
                          </a:ln>
                          <a:effectLst/>
                        </a:rPr>
                        <a:t>Erythroid</a:t>
                      </a:r>
                      <a:r>
                        <a:rPr kumimoji="0" lang="en-US" sz="2000" u="none" strike="noStrike" cap="none" normalizeH="0" baseline="0" dirty="0" smtClean="0">
                          <a:ln>
                            <a:noFill/>
                          </a:ln>
                          <a:effectLst/>
                        </a:rPr>
                        <a:t> hyperplasia</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Geneva"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err="1" smtClean="0">
                          <a:ln>
                            <a:noFill/>
                          </a:ln>
                          <a:effectLst/>
                        </a:rPr>
                        <a:t>Polychromatophilia</a:t>
                      </a:r>
                      <a:endParaRPr kumimoji="0" lang="en-US" sz="200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err="1" smtClean="0">
                          <a:ln>
                            <a:noFill/>
                          </a:ln>
                          <a:effectLst/>
                        </a:rPr>
                        <a:t>Erythroid</a:t>
                      </a:r>
                      <a:r>
                        <a:rPr kumimoji="0" lang="en-US" sz="2000" u="none" strike="noStrike" cap="none" normalizeH="0" baseline="0" dirty="0" smtClean="0">
                          <a:ln>
                            <a:noFill/>
                          </a:ln>
                          <a:effectLst/>
                        </a:rPr>
                        <a:t> hyperplasia</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Geneva"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noFill/>
                          </a:ln>
                          <a:effectLst/>
                        </a:rPr>
                        <a:t> </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Geneva" charset="0"/>
                      </a:endParaRPr>
                    </a:p>
                  </a:txBody>
                  <a:tcPr horzOverflow="overflow"/>
                </a:tc>
              </a:tr>
              <a:tr h="422930">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u="none" strike="noStrike" cap="none" normalizeH="0" baseline="0" dirty="0" smtClean="0">
                          <a:ln>
                            <a:noFill/>
                          </a:ln>
                          <a:effectLst/>
                        </a:rPr>
                        <a:t>PLASMA OR SERUM</a:t>
                      </a:r>
                      <a:endParaRPr kumimoji="0" lang="en-US" sz="2000" b="1" i="0" u="none" strike="noStrike" cap="none" normalizeH="0" baseline="0" dirty="0" smtClean="0">
                        <a:ln>
                          <a:noFill/>
                        </a:ln>
                        <a:solidFill>
                          <a:schemeClr val="tx1"/>
                        </a:solidFill>
                        <a:effectLst/>
                        <a:latin typeface="Arial" pitchFamily="34" charset="0"/>
                        <a:ea typeface="Times New Roman" pitchFamily="18" charset="0"/>
                        <a:cs typeface="Geneva" charset="0"/>
                      </a:endParaRPr>
                    </a:p>
                  </a:txBody>
                  <a:tcPr horzOverflow="overflow"/>
                </a:tc>
                <a:tc hMerge="1">
                  <a:txBody>
                    <a:bodyPr/>
                    <a:lstStyle/>
                    <a:p>
                      <a:endParaRPr lang="ru-RU"/>
                    </a:p>
                  </a:txBody>
                  <a:tcPr/>
                </a:tc>
                <a:tc hMerge="1">
                  <a:txBody>
                    <a:bodyPr/>
                    <a:lstStyle/>
                    <a:p>
                      <a:endParaRPr lang="en-US"/>
                    </a:p>
                  </a:txBody>
                  <a:tcPr/>
                </a:tc>
              </a:tr>
              <a:tr h="14250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noFill/>
                          </a:ln>
                          <a:effectLst/>
                        </a:rPr>
                        <a:t>Bilirubin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err="1" smtClean="0">
                          <a:ln>
                            <a:noFill/>
                          </a:ln>
                          <a:effectLst/>
                        </a:rPr>
                        <a:t>Haptoglobin</a:t>
                      </a:r>
                      <a:endParaRPr kumimoji="0" lang="en-US" sz="200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Plasma hemoglobin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Lactate dehydrogenase</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Geneva"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noFill/>
                          </a:ln>
                          <a:effectLst/>
                        </a:rPr>
                        <a:t>   Unconjugated</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  , Absent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     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  (Variable)</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Geneva"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noFill/>
                          </a:ln>
                          <a:effectLst/>
                        </a:rPr>
                        <a:t> Unconjugated</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Absent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   (Variable)</a:t>
                      </a:r>
                      <a:endParaRPr kumimoji="0" lang="en-US" sz="2000" b="0" i="0" u="none" strike="noStrike" cap="none" normalizeH="0" baseline="0" dirty="0" smtClean="0">
                        <a:ln>
                          <a:noFill/>
                        </a:ln>
                        <a:solidFill>
                          <a:schemeClr val="folHlink"/>
                        </a:solidFill>
                        <a:effectLst/>
                        <a:latin typeface="Arial" pitchFamily="34" charset="0"/>
                        <a:ea typeface="Times New Roman" pitchFamily="18" charset="0"/>
                        <a:cs typeface="Geneva"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noFill/>
                          </a:ln>
                          <a:effectLst/>
                        </a:rPr>
                        <a:t> </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Geneva" charset="0"/>
                      </a:endParaRPr>
                    </a:p>
                  </a:txBody>
                  <a:tcPr horzOverflow="overflow"/>
                </a:tc>
              </a:tr>
              <a:tr h="424331">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u="none" strike="noStrike" cap="none" normalizeH="0" baseline="0" dirty="0" smtClean="0">
                          <a:ln>
                            <a:noFill/>
                          </a:ln>
                          <a:effectLst/>
                        </a:rPr>
                        <a:t>URINE</a:t>
                      </a:r>
                      <a:endParaRPr kumimoji="0" lang="en-US" sz="2000" b="1" i="0" u="none" strike="noStrike" cap="none" normalizeH="0" baseline="0" dirty="0" smtClean="0">
                        <a:ln>
                          <a:noFill/>
                        </a:ln>
                        <a:solidFill>
                          <a:schemeClr val="tx1"/>
                        </a:solidFill>
                        <a:effectLst/>
                        <a:latin typeface="Arial" pitchFamily="34" charset="0"/>
                        <a:ea typeface="Times New Roman" pitchFamily="18" charset="0"/>
                        <a:cs typeface="Geneva" charset="0"/>
                      </a:endParaRPr>
                    </a:p>
                  </a:txBody>
                  <a:tcPr horzOverflow="overflow"/>
                </a:tc>
                <a:tc hMerge="1">
                  <a:txBody>
                    <a:bodyPr/>
                    <a:lstStyle/>
                    <a:p>
                      <a:endParaRPr lang="ru-RU"/>
                    </a:p>
                  </a:txBody>
                  <a:tcPr/>
                </a:tc>
                <a:tc hMerge="1">
                  <a:txBody>
                    <a:bodyPr/>
                    <a:lstStyle/>
                    <a:p>
                      <a:endParaRPr lang="en-US"/>
                    </a:p>
                  </a:txBody>
                  <a:tcPr/>
                </a:tc>
              </a:tr>
              <a:tr h="12883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smtClean="0">
                          <a:ln>
                            <a:noFill/>
                          </a:ln>
                          <a:effectLst/>
                        </a:rPr>
                        <a:t>Bilirubin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smtClean="0">
                          <a:ln>
                            <a:noFill/>
                          </a:ln>
                          <a:effectLst/>
                        </a:rPr>
                        <a:t>Hemosiderin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smtClean="0">
                          <a:ln>
                            <a:noFill/>
                          </a:ln>
                          <a:effectLst/>
                        </a:rPr>
                        <a:t>Hemoglobin </a:t>
                      </a:r>
                      <a:endParaRPr kumimoji="0" lang="en-US" sz="2000" b="0" i="0" u="none" strike="noStrike" cap="none" normalizeH="0" baseline="0" smtClean="0">
                        <a:ln>
                          <a:noFill/>
                        </a:ln>
                        <a:solidFill>
                          <a:schemeClr val="tx1"/>
                        </a:solidFill>
                        <a:effectLst/>
                        <a:latin typeface="Arial" pitchFamily="34" charset="0"/>
                        <a:ea typeface="Times New Roman" pitchFamily="18" charset="0"/>
                        <a:cs typeface="Geneva"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noFill/>
                          </a:ln>
                          <a:effectLst/>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0 </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Geneva"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noFill/>
                          </a:ln>
                          <a:effectLst/>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u="none" strike="noStrike" cap="none" normalizeH="0" baseline="0" dirty="0" smtClean="0">
                          <a:ln>
                            <a:noFill/>
                          </a:ln>
                          <a:effectLst/>
                        </a:rPr>
                        <a:t>+  </a:t>
                      </a:r>
                      <a:r>
                        <a:rPr kumimoji="0" lang="en-US" sz="2000" u="none" strike="noStrike" cap="none" normalizeH="0" baseline="0" dirty="0" smtClean="0">
                          <a:ln>
                            <a:noFill/>
                          </a:ln>
                          <a:effectLst/>
                          <a:sym typeface="Wingdings" pitchFamily="2" charset="2"/>
                        </a:rPr>
                        <a:t>  </a:t>
                      </a:r>
                      <a:r>
                        <a:rPr kumimoji="0" lang="en-US" sz="2000" u="none" strike="noStrike" cap="none" normalizeH="0" baseline="0" dirty="0" smtClean="0">
                          <a:ln>
                            <a:noFill/>
                          </a:ln>
                          <a:effectLst/>
                        </a:rPr>
                        <a:t>severe cases</a:t>
                      </a:r>
                      <a:endParaRPr kumimoji="0" lang="en-US" sz="2000" b="0" i="0" u="none" strike="noStrike" cap="none" normalizeH="0" baseline="0" dirty="0" smtClean="0">
                        <a:ln>
                          <a:noFill/>
                        </a:ln>
                        <a:solidFill>
                          <a:schemeClr val="folHlink"/>
                        </a:solidFill>
                        <a:effectLst/>
                        <a:latin typeface="Arial" pitchFamily="34" charset="0"/>
                        <a:ea typeface="Times New Roman" pitchFamily="18" charset="0"/>
                        <a:cs typeface="Geneva"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noFill/>
                          </a:ln>
                          <a:effectLst/>
                        </a:rPr>
                        <a:t> </a:t>
                      </a:r>
                      <a:endParaRPr kumimoji="0" lang="en-US" sz="2000" b="0" i="0" u="none" strike="noStrike" cap="none" normalizeH="0" baseline="0" dirty="0" smtClean="0">
                        <a:ln>
                          <a:noFill/>
                        </a:ln>
                        <a:solidFill>
                          <a:schemeClr val="tx1"/>
                        </a:solidFill>
                        <a:effectLst/>
                        <a:latin typeface="Arial" pitchFamily="34" charset="0"/>
                        <a:ea typeface="Times New Roman" pitchFamily="18" charset="0"/>
                        <a:cs typeface="Geneva" charset="0"/>
                      </a:endParaRPr>
                    </a:p>
                  </a:txBody>
                  <a:tcPr horzOverflow="overflow"/>
                </a:tc>
              </a:tr>
            </a:tbl>
          </a:graphicData>
        </a:graphic>
      </p:graphicFrame>
      <p:sp>
        <p:nvSpPr>
          <p:cNvPr id="23582" name="Line 36"/>
          <p:cNvSpPr>
            <a:spLocks noChangeShapeType="1"/>
          </p:cNvSpPr>
          <p:nvPr/>
        </p:nvSpPr>
        <p:spPr bwMode="auto">
          <a:xfrm>
            <a:off x="5867400" y="4051300"/>
            <a:ext cx="0" cy="0"/>
          </a:xfrm>
          <a:prstGeom prst="line">
            <a:avLst/>
          </a:prstGeom>
          <a:noFill/>
          <a:ln w="9525">
            <a:solidFill>
              <a:schemeClr val="tx1"/>
            </a:solidFill>
            <a:round/>
            <a:headEnd/>
            <a:tailEnd/>
          </a:ln>
        </p:spPr>
        <p:txBody>
          <a:bodyPr/>
          <a:lstStyle/>
          <a:p>
            <a:endParaRPr lang="en-US"/>
          </a:p>
        </p:txBody>
      </p:sp>
      <p:sp>
        <p:nvSpPr>
          <p:cNvPr id="23584" name="Line 41"/>
          <p:cNvSpPr>
            <a:spLocks noChangeShapeType="1"/>
          </p:cNvSpPr>
          <p:nvPr/>
        </p:nvSpPr>
        <p:spPr bwMode="auto">
          <a:xfrm flipV="1">
            <a:off x="6324600" y="4102100"/>
            <a:ext cx="0" cy="165100"/>
          </a:xfrm>
          <a:prstGeom prst="line">
            <a:avLst/>
          </a:prstGeom>
          <a:noFill/>
          <a:ln w="28575">
            <a:solidFill>
              <a:schemeClr val="folHlink"/>
            </a:solidFill>
            <a:round/>
            <a:headEnd/>
            <a:tailEnd type="triangle" w="med" len="med"/>
          </a:ln>
        </p:spPr>
        <p:txBody>
          <a:bodyPr/>
          <a:lstStyle/>
          <a:p>
            <a:endParaRPr lang="en-US"/>
          </a:p>
        </p:txBody>
      </p:sp>
      <p:sp>
        <p:nvSpPr>
          <p:cNvPr id="23586" name="Line 43"/>
          <p:cNvSpPr>
            <a:spLocks noChangeShapeType="1"/>
          </p:cNvSpPr>
          <p:nvPr/>
        </p:nvSpPr>
        <p:spPr bwMode="auto">
          <a:xfrm flipV="1">
            <a:off x="3581400" y="3810000"/>
            <a:ext cx="0" cy="152400"/>
          </a:xfrm>
          <a:prstGeom prst="line">
            <a:avLst/>
          </a:prstGeom>
          <a:noFill/>
          <a:ln w="28575">
            <a:solidFill>
              <a:schemeClr val="tx1"/>
            </a:solidFill>
            <a:round/>
            <a:headEnd type="triangle" w="med" len="med"/>
            <a:tailEnd/>
          </a:ln>
        </p:spPr>
        <p:txBody>
          <a:bodyPr/>
          <a:lstStyle/>
          <a:p>
            <a:endParaRPr lang="en-US"/>
          </a:p>
        </p:txBody>
      </p:sp>
      <p:sp>
        <p:nvSpPr>
          <p:cNvPr id="12" name="Line 41"/>
          <p:cNvSpPr>
            <a:spLocks noChangeShapeType="1"/>
          </p:cNvSpPr>
          <p:nvPr/>
        </p:nvSpPr>
        <p:spPr bwMode="auto">
          <a:xfrm flipV="1">
            <a:off x="6400800" y="4102100"/>
            <a:ext cx="0" cy="165100"/>
          </a:xfrm>
          <a:prstGeom prst="line">
            <a:avLst/>
          </a:prstGeom>
          <a:noFill/>
          <a:ln w="28575">
            <a:solidFill>
              <a:schemeClr val="folHlink"/>
            </a:solidFill>
            <a:round/>
            <a:headEnd/>
            <a:tailEnd type="triangle" w="med" len="med"/>
          </a:ln>
        </p:spPr>
        <p:txBody>
          <a:bodyPr/>
          <a:lstStyle/>
          <a:p>
            <a:endParaRPr lang="en-US"/>
          </a:p>
        </p:txBody>
      </p:sp>
      <p:sp>
        <p:nvSpPr>
          <p:cNvPr id="13" name="Line 41"/>
          <p:cNvSpPr>
            <a:spLocks noChangeShapeType="1"/>
          </p:cNvSpPr>
          <p:nvPr/>
        </p:nvSpPr>
        <p:spPr bwMode="auto">
          <a:xfrm flipV="1">
            <a:off x="6019800" y="4406900"/>
            <a:ext cx="0" cy="165100"/>
          </a:xfrm>
          <a:prstGeom prst="line">
            <a:avLst/>
          </a:prstGeom>
          <a:noFill/>
          <a:ln w="28575">
            <a:solidFill>
              <a:schemeClr val="folHlink"/>
            </a:solidFill>
            <a:round/>
            <a:headEnd/>
            <a:tailEnd type="triangle" w="med" len="med"/>
          </a:ln>
        </p:spPr>
        <p:txBody>
          <a:bodyPr/>
          <a:lstStyle/>
          <a:p>
            <a:endParaRPr lang="en-US"/>
          </a:p>
        </p:txBody>
      </p:sp>
      <p:sp>
        <p:nvSpPr>
          <p:cNvPr id="14" name="Line 41"/>
          <p:cNvSpPr>
            <a:spLocks noChangeShapeType="1"/>
          </p:cNvSpPr>
          <p:nvPr/>
        </p:nvSpPr>
        <p:spPr bwMode="auto">
          <a:xfrm flipV="1">
            <a:off x="6096000" y="4406900"/>
            <a:ext cx="0" cy="165100"/>
          </a:xfrm>
          <a:prstGeom prst="line">
            <a:avLst/>
          </a:prstGeom>
          <a:noFill/>
          <a:ln w="28575">
            <a:solidFill>
              <a:schemeClr val="folHlink"/>
            </a:solidFill>
            <a:round/>
            <a:headEnd/>
            <a:tailEnd type="triangle" w="med" len="med"/>
          </a:ln>
        </p:spPr>
        <p:txBody>
          <a:bodyPr/>
          <a:lstStyle/>
          <a:p>
            <a:endParaRPr lang="en-US"/>
          </a:p>
        </p:txBody>
      </p:sp>
      <p:sp>
        <p:nvSpPr>
          <p:cNvPr id="16" name="Line 41"/>
          <p:cNvSpPr>
            <a:spLocks noChangeShapeType="1"/>
          </p:cNvSpPr>
          <p:nvPr/>
        </p:nvSpPr>
        <p:spPr bwMode="auto">
          <a:xfrm flipV="1">
            <a:off x="6096000" y="2057400"/>
            <a:ext cx="0" cy="165100"/>
          </a:xfrm>
          <a:prstGeom prst="line">
            <a:avLst/>
          </a:prstGeom>
          <a:noFill/>
          <a:ln w="28575">
            <a:solidFill>
              <a:schemeClr val="folHlink"/>
            </a:solidFill>
            <a:round/>
            <a:headEnd/>
            <a:tailEnd type="triangle" w="med" len="med"/>
          </a:ln>
        </p:spPr>
        <p:txBody>
          <a:bodyPr/>
          <a:lstStyle/>
          <a:p>
            <a:endParaRPr lang="en-US"/>
          </a:p>
        </p:txBody>
      </p:sp>
      <p:sp>
        <p:nvSpPr>
          <p:cNvPr id="17" name="Line 41"/>
          <p:cNvSpPr>
            <a:spLocks noChangeShapeType="1"/>
          </p:cNvSpPr>
          <p:nvPr/>
        </p:nvSpPr>
        <p:spPr bwMode="auto">
          <a:xfrm flipV="1">
            <a:off x="4114800" y="4102100"/>
            <a:ext cx="0" cy="165100"/>
          </a:xfrm>
          <a:prstGeom prst="line">
            <a:avLst/>
          </a:prstGeom>
          <a:noFill/>
          <a:ln w="28575">
            <a:solidFill>
              <a:schemeClr val="folHlink"/>
            </a:solidFill>
            <a:round/>
            <a:headEnd/>
            <a:tailEnd type="triangle" w="med" len="med"/>
          </a:ln>
        </p:spPr>
        <p:txBody>
          <a:bodyPr/>
          <a:lstStyle/>
          <a:p>
            <a:endParaRPr lang="en-US"/>
          </a:p>
        </p:txBody>
      </p:sp>
      <p:sp>
        <p:nvSpPr>
          <p:cNvPr id="18" name="Line 41"/>
          <p:cNvSpPr>
            <a:spLocks noChangeShapeType="1"/>
          </p:cNvSpPr>
          <p:nvPr/>
        </p:nvSpPr>
        <p:spPr bwMode="auto">
          <a:xfrm flipV="1">
            <a:off x="3886200" y="2057400"/>
            <a:ext cx="0" cy="165100"/>
          </a:xfrm>
          <a:prstGeom prst="line">
            <a:avLst/>
          </a:prstGeom>
          <a:noFill/>
          <a:ln w="28575">
            <a:solidFill>
              <a:schemeClr val="folHlink"/>
            </a:solidFill>
            <a:round/>
            <a:headEnd/>
            <a:tailEnd type="triangle" w="med" len="med"/>
          </a:ln>
        </p:spPr>
        <p:txBody>
          <a:bodyPr/>
          <a:lstStyle/>
          <a:p>
            <a:endParaRPr lang="en-US"/>
          </a:p>
        </p:txBody>
      </p:sp>
      <p:sp>
        <p:nvSpPr>
          <p:cNvPr id="2" name="Date Placeholder 1"/>
          <p:cNvSpPr>
            <a:spLocks noGrp="1"/>
          </p:cNvSpPr>
          <p:nvPr>
            <p:ph type="dt" sz="half" idx="10"/>
          </p:nvPr>
        </p:nvSpPr>
        <p:spPr/>
        <p:txBody>
          <a:bodyPr/>
          <a:lstStyle/>
          <a:p>
            <a:fld id="{D5C40AA3-E130-4BC3-BE21-038594BF9AC8}"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14</a:t>
            </a:fld>
            <a:endParaRPr lang="en-US"/>
          </a:p>
        </p:txBody>
      </p:sp>
    </p:spTree>
    <p:extLst>
      <p:ext uri="{BB962C8B-B14F-4D97-AF65-F5344CB8AC3E}">
        <p14:creationId xmlns:p14="http://schemas.microsoft.com/office/powerpoint/2010/main" val="37709471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b="1" dirty="0">
                <a:solidFill>
                  <a:srgbClr val="FF0000"/>
                </a:solidFill>
                <a:effectLst>
                  <a:outerShdw blurRad="38100" dist="38100" dir="2700000" algn="tl">
                    <a:srgbClr val="000000">
                      <a:alpha val="43137"/>
                    </a:srgbClr>
                  </a:outerShdw>
                </a:effectLst>
              </a:rPr>
              <a:t>Thalassemia</a:t>
            </a:r>
          </a:p>
        </p:txBody>
      </p:sp>
      <p:sp>
        <p:nvSpPr>
          <p:cNvPr id="3" name="Subtitle 2"/>
          <p:cNvSpPr>
            <a:spLocks noGrp="1"/>
          </p:cNvSpPr>
          <p:nvPr>
            <p:ph type="subTitle" idx="1"/>
          </p:nvPr>
        </p:nvSpPr>
        <p:spPr/>
        <p:txBody>
          <a:bodyPr/>
          <a:lstStyle/>
          <a:p>
            <a:endParaRPr lang="en-US"/>
          </a:p>
        </p:txBody>
      </p:sp>
      <p:sp>
        <p:nvSpPr>
          <p:cNvPr id="4" name="Date Placeholder 3"/>
          <p:cNvSpPr>
            <a:spLocks noGrp="1"/>
          </p:cNvSpPr>
          <p:nvPr>
            <p:ph type="dt" sz="half" idx="10"/>
          </p:nvPr>
        </p:nvSpPr>
        <p:spPr/>
        <p:txBody>
          <a:bodyPr/>
          <a:lstStyle/>
          <a:p>
            <a:fld id="{B2E86C2F-3D4D-4504-AC55-C4C8C14C4A2C}"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15</a:t>
            </a:fld>
            <a:endParaRPr lang="en-US"/>
          </a:p>
        </p:txBody>
      </p:sp>
    </p:spTree>
    <p:extLst>
      <p:ext uri="{BB962C8B-B14F-4D97-AF65-F5344CB8AC3E}">
        <p14:creationId xmlns:p14="http://schemas.microsoft.com/office/powerpoint/2010/main" val="22550331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990600"/>
            <a:ext cx="7543800" cy="4525963"/>
          </a:xfrm>
        </p:spPr>
        <p:txBody>
          <a:bodyPr>
            <a:noAutofit/>
          </a:bodyPr>
          <a:lstStyle/>
          <a:p>
            <a:pPr marL="0" indent="0">
              <a:lnSpc>
                <a:spcPct val="150000"/>
              </a:lnSpc>
              <a:buNone/>
            </a:pPr>
            <a:r>
              <a:rPr lang="en-US" sz="2000" dirty="0" smtClean="0"/>
              <a:t>Thalassemia </a:t>
            </a:r>
            <a:r>
              <a:rPr lang="en-US" sz="2000" dirty="0" err="1" smtClean="0"/>
              <a:t>sydromes</a:t>
            </a:r>
            <a:r>
              <a:rPr lang="en-US" sz="2000" dirty="0" smtClean="0"/>
              <a:t> are a </a:t>
            </a:r>
            <a:r>
              <a:rPr lang="en-US" sz="2000" dirty="0" err="1" smtClean="0"/>
              <a:t>heterogenous</a:t>
            </a:r>
            <a:r>
              <a:rPr lang="en-US" sz="2000" dirty="0" smtClean="0"/>
              <a:t> group of inherited </a:t>
            </a:r>
            <a:r>
              <a:rPr lang="en-US" sz="2000" dirty="0" err="1" smtClean="0"/>
              <a:t>anemias</a:t>
            </a:r>
            <a:r>
              <a:rPr lang="en-US" sz="2000" dirty="0" smtClean="0"/>
              <a:t> </a:t>
            </a:r>
            <a:r>
              <a:rPr lang="en-US" sz="2000" dirty="0" err="1" smtClean="0"/>
              <a:t>characterised</a:t>
            </a:r>
            <a:r>
              <a:rPr lang="en-US" sz="2000" dirty="0" smtClean="0"/>
              <a:t> by reduced or absent synthesis of either alpha  or Beta globin chains of </a:t>
            </a:r>
            <a:r>
              <a:rPr lang="en-US" sz="2000" dirty="0" err="1" smtClean="0"/>
              <a:t>Hb</a:t>
            </a:r>
            <a:r>
              <a:rPr lang="en-US" sz="2000" dirty="0" smtClean="0"/>
              <a:t> A. </a:t>
            </a:r>
            <a:endParaRPr lang="en-US" sz="2000" dirty="0"/>
          </a:p>
          <a:p>
            <a:pPr marL="0" indent="0">
              <a:lnSpc>
                <a:spcPct val="150000"/>
              </a:lnSpc>
              <a:buNone/>
            </a:pPr>
            <a:endParaRPr lang="en-US" sz="2000" dirty="0" smtClean="0"/>
          </a:p>
          <a:p>
            <a:r>
              <a:rPr lang="en-US" sz="2000" b="1" dirty="0"/>
              <a:t>“THALASSA”</a:t>
            </a:r>
            <a:r>
              <a:rPr lang="en-US" sz="2000" dirty="0"/>
              <a:t> : GREEK WORD  </a:t>
            </a:r>
            <a:r>
              <a:rPr lang="en-US" sz="2000" b="1" dirty="0" smtClean="0"/>
              <a:t>-  GREAT SEA</a:t>
            </a:r>
          </a:p>
          <a:p>
            <a:pPr marL="0" indent="0">
              <a:buNone/>
            </a:pPr>
            <a:r>
              <a:rPr lang="en-US" sz="2000" dirty="0" smtClean="0"/>
              <a:t>	 </a:t>
            </a:r>
            <a:r>
              <a:rPr lang="en-US" sz="2000" dirty="0"/>
              <a:t>first observed - MEDITTERANIAN </a:t>
            </a:r>
            <a:r>
              <a:rPr lang="en-US" sz="2000" dirty="0" smtClean="0"/>
              <a:t>SEA</a:t>
            </a:r>
          </a:p>
          <a:p>
            <a:endParaRPr lang="en-US" sz="2000" dirty="0" smtClean="0"/>
          </a:p>
          <a:p>
            <a:r>
              <a:rPr lang="en-US" sz="2000" b="1" dirty="0"/>
              <a:t>VON JAKSCH </a:t>
            </a:r>
            <a:r>
              <a:rPr lang="en-US" sz="2000" dirty="0"/>
              <a:t>ANEMIA</a:t>
            </a:r>
          </a:p>
          <a:p>
            <a:r>
              <a:rPr lang="en-US" sz="2000" b="1" dirty="0"/>
              <a:t>COOLEY’S</a:t>
            </a:r>
            <a:r>
              <a:rPr lang="en-US" sz="2000" dirty="0"/>
              <a:t> </a:t>
            </a:r>
            <a:r>
              <a:rPr lang="en-US" sz="2000" dirty="0" smtClean="0"/>
              <a:t>ANEMIA</a:t>
            </a:r>
          </a:p>
          <a:p>
            <a:endParaRPr lang="en-US" sz="2000" dirty="0" smtClean="0"/>
          </a:p>
          <a:p>
            <a:pPr>
              <a:lnSpc>
                <a:spcPct val="150000"/>
              </a:lnSpc>
            </a:pPr>
            <a:r>
              <a:rPr lang="en-US" sz="2000" dirty="0" smtClean="0"/>
              <a:t>Most common single gene disorder</a:t>
            </a:r>
          </a:p>
          <a:p>
            <a:pPr>
              <a:lnSpc>
                <a:spcPct val="150000"/>
              </a:lnSpc>
            </a:pPr>
            <a:endParaRPr lang="en-US" sz="2000" dirty="0"/>
          </a:p>
        </p:txBody>
      </p:sp>
      <p:sp>
        <p:nvSpPr>
          <p:cNvPr id="2" name="Date Placeholder 1"/>
          <p:cNvSpPr>
            <a:spLocks noGrp="1"/>
          </p:cNvSpPr>
          <p:nvPr>
            <p:ph type="dt" sz="half" idx="10"/>
          </p:nvPr>
        </p:nvSpPr>
        <p:spPr/>
        <p:txBody>
          <a:bodyPr/>
          <a:lstStyle/>
          <a:p>
            <a:fld id="{CCA2779F-2685-45BD-923D-0BCCBF6F88E6}"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16</a:t>
            </a:fld>
            <a:endParaRPr lang="en-US"/>
          </a:p>
        </p:txBody>
      </p:sp>
    </p:spTree>
    <p:extLst>
      <p:ext uri="{BB962C8B-B14F-4D97-AF65-F5344CB8AC3E}">
        <p14:creationId xmlns:p14="http://schemas.microsoft.com/office/powerpoint/2010/main" val="27672650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31837"/>
            <a:ext cx="8229600" cy="4525963"/>
          </a:xfrm>
        </p:spPr>
        <p:txBody>
          <a:bodyPr>
            <a:noAutofit/>
          </a:bodyPr>
          <a:lstStyle/>
          <a:p>
            <a:pPr marL="0" indent="0">
              <a:buNone/>
            </a:pPr>
            <a:r>
              <a:rPr lang="en-US" sz="2400" b="1" dirty="0" smtClean="0"/>
              <a:t>BASICS - 3 types of </a:t>
            </a:r>
            <a:r>
              <a:rPr lang="en-US" sz="2400" b="1" dirty="0" err="1" smtClean="0"/>
              <a:t>Hb</a:t>
            </a:r>
            <a:endParaRPr lang="en-US" sz="2400" b="1" dirty="0" smtClean="0"/>
          </a:p>
          <a:p>
            <a:pPr marL="0" indent="0">
              <a:buNone/>
            </a:pPr>
            <a:endParaRPr lang="en-US" sz="2000" b="1" dirty="0" smtClean="0"/>
          </a:p>
          <a:p>
            <a:pPr>
              <a:buNone/>
            </a:pPr>
            <a:r>
              <a:rPr lang="en-US" sz="2000" b="1" dirty="0"/>
              <a:t>1. </a:t>
            </a:r>
            <a:r>
              <a:rPr lang="en-US" sz="2000" b="1" dirty="0" err="1"/>
              <a:t>Hb</a:t>
            </a:r>
            <a:r>
              <a:rPr lang="en-US" sz="2000" b="1" dirty="0"/>
              <a:t> A </a:t>
            </a:r>
            <a:r>
              <a:rPr lang="en-US" sz="2000" dirty="0"/>
              <a:t>-   </a:t>
            </a:r>
            <a:r>
              <a:rPr lang="en-US" sz="2000" b="1" dirty="0"/>
              <a:t>2  </a:t>
            </a:r>
            <a:r>
              <a:rPr lang="el-GR" sz="2000" b="1" dirty="0">
                <a:cs typeface="Arial" charset="0"/>
              </a:rPr>
              <a:t>α</a:t>
            </a:r>
            <a:r>
              <a:rPr lang="en-US" sz="2000" b="1" dirty="0"/>
              <a:t> and 2  </a:t>
            </a:r>
            <a:r>
              <a:rPr lang="el-GR" sz="2000" b="1" dirty="0">
                <a:cs typeface="Arial" charset="0"/>
              </a:rPr>
              <a:t>β </a:t>
            </a:r>
            <a:r>
              <a:rPr lang="en-US" sz="2000" dirty="0"/>
              <a:t>chains forming a tetramer</a:t>
            </a:r>
          </a:p>
          <a:p>
            <a:r>
              <a:rPr lang="en-US" sz="2000" dirty="0"/>
              <a:t>97% adult </a:t>
            </a:r>
            <a:r>
              <a:rPr lang="en-US" sz="2000" dirty="0" err="1"/>
              <a:t>Hb</a:t>
            </a:r>
            <a:endParaRPr lang="en-US" sz="2000" dirty="0"/>
          </a:p>
          <a:p>
            <a:r>
              <a:rPr lang="en-US" sz="2000" dirty="0"/>
              <a:t>Postnatal life </a:t>
            </a:r>
            <a:r>
              <a:rPr lang="en-US" sz="2000" dirty="0" err="1"/>
              <a:t>Hb</a:t>
            </a:r>
            <a:r>
              <a:rPr lang="en-US" sz="2000" dirty="0"/>
              <a:t> A replaces </a:t>
            </a:r>
            <a:r>
              <a:rPr lang="en-US" sz="2000" dirty="0" err="1"/>
              <a:t>Hb</a:t>
            </a:r>
            <a:r>
              <a:rPr lang="en-US" sz="2000" dirty="0"/>
              <a:t> F by 6 </a:t>
            </a:r>
            <a:r>
              <a:rPr lang="en-US" sz="2000" dirty="0" smtClean="0"/>
              <a:t>months</a:t>
            </a:r>
          </a:p>
          <a:p>
            <a:endParaRPr lang="en-US" sz="2000" dirty="0"/>
          </a:p>
          <a:p>
            <a:pPr>
              <a:buNone/>
            </a:pPr>
            <a:r>
              <a:rPr lang="en-US" sz="2000" b="1" dirty="0"/>
              <a:t>2.  Fetal </a:t>
            </a:r>
            <a:r>
              <a:rPr lang="en-US" sz="2000" b="1" dirty="0" err="1"/>
              <a:t>Hb</a:t>
            </a:r>
            <a:r>
              <a:rPr lang="en-US" sz="2000" b="1" dirty="0"/>
              <a:t> </a:t>
            </a:r>
            <a:r>
              <a:rPr lang="en-US" sz="2000" dirty="0"/>
              <a:t>– </a:t>
            </a:r>
            <a:r>
              <a:rPr lang="en-US" sz="2000" b="1" dirty="0"/>
              <a:t>2</a:t>
            </a:r>
            <a:r>
              <a:rPr lang="el-GR" sz="2000" b="1" dirty="0">
                <a:cs typeface="Arial" charset="0"/>
              </a:rPr>
              <a:t>α</a:t>
            </a:r>
            <a:r>
              <a:rPr lang="en-US" sz="2000" b="1" dirty="0"/>
              <a:t> and 2</a:t>
            </a:r>
            <a:r>
              <a:rPr lang="el-GR" sz="2000" b="1" dirty="0">
                <a:cs typeface="Arial" charset="0"/>
              </a:rPr>
              <a:t>γ</a:t>
            </a:r>
            <a:r>
              <a:rPr lang="en-US" sz="2000" b="1" dirty="0">
                <a:cs typeface="Arial" charset="0"/>
              </a:rPr>
              <a:t> </a:t>
            </a:r>
            <a:r>
              <a:rPr lang="en-US" sz="2000" dirty="0"/>
              <a:t>chains</a:t>
            </a:r>
          </a:p>
          <a:p>
            <a:pPr>
              <a:lnSpc>
                <a:spcPct val="90000"/>
              </a:lnSpc>
            </a:pPr>
            <a:r>
              <a:rPr lang="en-US" sz="2000" dirty="0"/>
              <a:t> 1% of adult </a:t>
            </a:r>
            <a:r>
              <a:rPr lang="en-US" sz="2000" dirty="0" err="1"/>
              <a:t>Hb</a:t>
            </a:r>
            <a:endParaRPr lang="en-US" sz="2000" dirty="0"/>
          </a:p>
          <a:p>
            <a:pPr>
              <a:lnSpc>
                <a:spcPct val="90000"/>
              </a:lnSpc>
            </a:pPr>
            <a:r>
              <a:rPr lang="en-US" sz="2000" dirty="0"/>
              <a:t>70-90% at term. Falls to 25% by 1</a:t>
            </a:r>
            <a:r>
              <a:rPr lang="en-US" sz="2000" baseline="30000" dirty="0"/>
              <a:t>st</a:t>
            </a:r>
            <a:r>
              <a:rPr lang="en-US" sz="2000" dirty="0"/>
              <a:t> month and </a:t>
            </a:r>
            <a:r>
              <a:rPr lang="en-US" sz="2000" dirty="0" smtClean="0"/>
              <a:t>progressively</a:t>
            </a:r>
          </a:p>
          <a:p>
            <a:pPr>
              <a:lnSpc>
                <a:spcPct val="90000"/>
              </a:lnSpc>
            </a:pPr>
            <a:endParaRPr lang="en-US" sz="2000" dirty="0"/>
          </a:p>
          <a:p>
            <a:pPr>
              <a:buNone/>
            </a:pPr>
            <a:r>
              <a:rPr lang="en-US" sz="2000" b="1" dirty="0"/>
              <a:t>3. </a:t>
            </a:r>
            <a:r>
              <a:rPr lang="en-US" sz="2000" b="1" dirty="0" err="1"/>
              <a:t>Hb</a:t>
            </a:r>
            <a:r>
              <a:rPr lang="en-US" sz="2000" b="1" dirty="0"/>
              <a:t> A2 </a:t>
            </a:r>
            <a:r>
              <a:rPr lang="en-US" sz="2000" dirty="0"/>
              <a:t>– </a:t>
            </a:r>
            <a:r>
              <a:rPr lang="en-US" sz="2000" dirty="0" smtClean="0"/>
              <a:t> </a:t>
            </a:r>
            <a:r>
              <a:rPr lang="en-US" sz="2000" b="1" dirty="0"/>
              <a:t>2 </a:t>
            </a:r>
            <a:r>
              <a:rPr lang="el-GR" sz="2000" b="1" dirty="0">
                <a:cs typeface="Arial" charset="0"/>
              </a:rPr>
              <a:t>α</a:t>
            </a:r>
            <a:r>
              <a:rPr lang="en-US" sz="2000" b="1" dirty="0"/>
              <a:t> and 2 </a:t>
            </a:r>
            <a:r>
              <a:rPr lang="el-GR" sz="2000" b="1" dirty="0">
                <a:cs typeface="Arial" charset="0"/>
              </a:rPr>
              <a:t>δ</a:t>
            </a:r>
            <a:r>
              <a:rPr lang="en-US" sz="2000" dirty="0"/>
              <a:t> chains</a:t>
            </a:r>
          </a:p>
          <a:p>
            <a:r>
              <a:rPr lang="en-US" sz="2000" dirty="0"/>
              <a:t>1.5 – 3.0% of adult </a:t>
            </a:r>
            <a:r>
              <a:rPr lang="en-US" sz="2000" dirty="0" err="1"/>
              <a:t>Hb</a:t>
            </a:r>
            <a:endParaRPr lang="en-US" sz="2000" dirty="0"/>
          </a:p>
          <a:p>
            <a:endParaRPr lang="en-US" sz="2000" dirty="0"/>
          </a:p>
        </p:txBody>
      </p:sp>
      <p:sp>
        <p:nvSpPr>
          <p:cNvPr id="2" name="Date Placeholder 1"/>
          <p:cNvSpPr>
            <a:spLocks noGrp="1"/>
          </p:cNvSpPr>
          <p:nvPr>
            <p:ph type="dt" sz="half" idx="10"/>
          </p:nvPr>
        </p:nvSpPr>
        <p:spPr/>
        <p:txBody>
          <a:bodyPr/>
          <a:lstStyle/>
          <a:p>
            <a:fld id="{C54060EE-CDE2-4789-A92A-F2D364714F66}"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17</a:t>
            </a:fld>
            <a:endParaRPr lang="en-US"/>
          </a:p>
        </p:txBody>
      </p:sp>
    </p:spTree>
    <p:extLst>
      <p:ext uri="{BB962C8B-B14F-4D97-AF65-F5344CB8AC3E}">
        <p14:creationId xmlns:p14="http://schemas.microsoft.com/office/powerpoint/2010/main" val="42767625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4525963"/>
          </a:xfrm>
        </p:spPr>
        <p:txBody>
          <a:bodyPr>
            <a:normAutofit/>
          </a:bodyPr>
          <a:lstStyle/>
          <a:p>
            <a:pPr marL="0" indent="0">
              <a:buNone/>
            </a:pPr>
            <a:r>
              <a:rPr lang="en-US" sz="2400" b="1" dirty="0" smtClean="0"/>
              <a:t>INHERITANCE</a:t>
            </a:r>
          </a:p>
          <a:p>
            <a:r>
              <a:rPr lang="en-US" sz="2000" dirty="0" smtClean="0"/>
              <a:t>Autosomal </a:t>
            </a:r>
            <a:r>
              <a:rPr lang="en-US" sz="2000" b="1" dirty="0" smtClean="0"/>
              <a:t>recessive</a:t>
            </a:r>
          </a:p>
          <a:p>
            <a:r>
              <a:rPr lang="en-US" sz="2000" b="1" dirty="0" smtClean="0"/>
              <a:t>Beta </a:t>
            </a:r>
            <a:r>
              <a:rPr lang="en-US" sz="2000" b="1" dirty="0" err="1" smtClean="0"/>
              <a:t>thal</a:t>
            </a:r>
            <a:r>
              <a:rPr lang="en-US" sz="2000" b="1" dirty="0" smtClean="0"/>
              <a:t> </a:t>
            </a:r>
            <a:r>
              <a:rPr lang="en-US" sz="2000" dirty="0" smtClean="0"/>
              <a:t>- point mutations on chromosome </a:t>
            </a:r>
            <a:r>
              <a:rPr lang="en-US" sz="2000" b="1" dirty="0" smtClean="0"/>
              <a:t>11</a:t>
            </a:r>
          </a:p>
          <a:p>
            <a:endParaRPr lang="en-US" sz="2000"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3600" y="3124200"/>
            <a:ext cx="4114800" cy="3146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fld id="{BB66F971-86BB-4417-B51D-9D778F435181}"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18</a:t>
            </a:fld>
            <a:endParaRPr lang="en-US"/>
          </a:p>
        </p:txBody>
      </p:sp>
    </p:spTree>
    <p:extLst>
      <p:ext uri="{BB962C8B-B14F-4D97-AF65-F5344CB8AC3E}">
        <p14:creationId xmlns:p14="http://schemas.microsoft.com/office/powerpoint/2010/main" val="15703731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3"/>
          </a:xfrm>
        </p:spPr>
        <p:txBody>
          <a:bodyPr>
            <a:noAutofit/>
          </a:bodyPr>
          <a:lstStyle/>
          <a:p>
            <a:pPr marL="0" indent="0">
              <a:buNone/>
            </a:pPr>
            <a:r>
              <a:rPr lang="en-US" sz="2800" b="1" dirty="0" smtClean="0"/>
              <a:t>Classification</a:t>
            </a:r>
            <a:r>
              <a:rPr lang="en-US" sz="2000" b="1" dirty="0" smtClean="0"/>
              <a:t> </a:t>
            </a:r>
          </a:p>
          <a:p>
            <a:r>
              <a:rPr lang="en-US" sz="2000" dirty="0" smtClean="0"/>
              <a:t>If </a:t>
            </a:r>
            <a:r>
              <a:rPr lang="en-US" sz="2000" dirty="0"/>
              <a:t>synthesis of </a:t>
            </a:r>
            <a:r>
              <a:rPr lang="el-GR" sz="2000" b="1" dirty="0">
                <a:cs typeface="Arial" charset="0"/>
              </a:rPr>
              <a:t>α</a:t>
            </a:r>
            <a:r>
              <a:rPr lang="en-US" sz="2000" b="1" dirty="0">
                <a:cs typeface="Arial" charset="0"/>
              </a:rPr>
              <a:t> chain </a:t>
            </a:r>
            <a:r>
              <a:rPr lang="en-US" sz="2000" dirty="0">
                <a:cs typeface="Arial" charset="0"/>
              </a:rPr>
              <a:t>is suppressed – level of all 3 normal </a:t>
            </a:r>
            <a:r>
              <a:rPr lang="en-US" sz="2000" dirty="0" err="1">
                <a:cs typeface="Arial" charset="0"/>
              </a:rPr>
              <a:t>Hb</a:t>
            </a:r>
            <a:r>
              <a:rPr lang="en-US" sz="2000" dirty="0">
                <a:cs typeface="Arial" charset="0"/>
              </a:rPr>
              <a:t> A</a:t>
            </a:r>
            <a:r>
              <a:rPr lang="en-US" sz="2000" dirty="0"/>
              <a:t> </a:t>
            </a:r>
            <a:endParaRPr lang="en-US" sz="2000" dirty="0" smtClean="0"/>
          </a:p>
          <a:p>
            <a:pPr marL="0" indent="0">
              <a:buNone/>
            </a:pPr>
            <a:r>
              <a:rPr lang="en-US" sz="2000" dirty="0"/>
              <a:t> </a:t>
            </a:r>
            <a:r>
              <a:rPr lang="en-US" sz="2000" dirty="0" smtClean="0"/>
              <a:t>	(</a:t>
            </a:r>
            <a:r>
              <a:rPr lang="en-US" sz="2000" dirty="0"/>
              <a:t>2</a:t>
            </a:r>
            <a:r>
              <a:rPr lang="el-GR" sz="2000" dirty="0">
                <a:cs typeface="Arial" charset="0"/>
              </a:rPr>
              <a:t>α</a:t>
            </a:r>
            <a:r>
              <a:rPr lang="en-US" sz="2000" dirty="0"/>
              <a:t> ,2</a:t>
            </a:r>
            <a:r>
              <a:rPr lang="el-GR" sz="2000" dirty="0">
                <a:cs typeface="Arial" charset="0"/>
              </a:rPr>
              <a:t>β</a:t>
            </a:r>
            <a:r>
              <a:rPr lang="en-US" sz="2000" dirty="0" smtClean="0">
                <a:cs typeface="Arial" charset="0"/>
              </a:rPr>
              <a:t>), A2</a:t>
            </a:r>
            <a:r>
              <a:rPr lang="en-US" sz="2000" dirty="0" smtClean="0"/>
              <a:t> </a:t>
            </a:r>
            <a:r>
              <a:rPr lang="en-US" sz="2000" dirty="0"/>
              <a:t>(2</a:t>
            </a:r>
            <a:r>
              <a:rPr lang="el-GR" sz="2000" dirty="0">
                <a:cs typeface="Arial" charset="0"/>
              </a:rPr>
              <a:t>α</a:t>
            </a:r>
            <a:r>
              <a:rPr lang="en-US" sz="2000" dirty="0"/>
              <a:t>  </a:t>
            </a:r>
            <a:r>
              <a:rPr lang="en-US" sz="2000" dirty="0">
                <a:cs typeface="Arial" charset="0"/>
              </a:rPr>
              <a:t>,</a:t>
            </a:r>
            <a:r>
              <a:rPr lang="en-US" sz="2000" dirty="0"/>
              <a:t>2 </a:t>
            </a:r>
            <a:r>
              <a:rPr lang="el-GR" sz="2000" dirty="0">
                <a:cs typeface="Arial" charset="0"/>
              </a:rPr>
              <a:t>δ</a:t>
            </a:r>
            <a:r>
              <a:rPr lang="en-US" sz="2000" dirty="0" smtClean="0">
                <a:cs typeface="Arial" charset="0"/>
              </a:rPr>
              <a:t>), F(</a:t>
            </a:r>
            <a:r>
              <a:rPr lang="en-US" sz="2000" dirty="0" smtClean="0"/>
              <a:t>2</a:t>
            </a:r>
            <a:r>
              <a:rPr lang="el-GR" sz="2000" dirty="0">
                <a:cs typeface="Arial" charset="0"/>
              </a:rPr>
              <a:t>α</a:t>
            </a:r>
            <a:r>
              <a:rPr lang="en-US" sz="2000" dirty="0"/>
              <a:t> </a:t>
            </a:r>
            <a:r>
              <a:rPr lang="en-US" sz="2000" dirty="0">
                <a:cs typeface="Arial" charset="0"/>
              </a:rPr>
              <a:t>,</a:t>
            </a:r>
            <a:r>
              <a:rPr lang="en-US" sz="2000" dirty="0"/>
              <a:t>2</a:t>
            </a:r>
            <a:r>
              <a:rPr lang="el-GR" sz="2000" dirty="0">
                <a:cs typeface="Arial" charset="0"/>
              </a:rPr>
              <a:t>γ</a:t>
            </a:r>
            <a:r>
              <a:rPr lang="en-US" sz="2000" dirty="0">
                <a:cs typeface="Arial" charset="0"/>
              </a:rPr>
              <a:t>) reduced – </a:t>
            </a:r>
            <a:r>
              <a:rPr lang="en-US" sz="2000" b="1" dirty="0">
                <a:cs typeface="Arial" charset="0"/>
              </a:rPr>
              <a:t>alpha </a:t>
            </a:r>
            <a:r>
              <a:rPr lang="en-US" sz="2000" b="1" dirty="0" smtClean="0">
                <a:cs typeface="Arial" charset="0"/>
              </a:rPr>
              <a:t>thalassemia</a:t>
            </a:r>
          </a:p>
          <a:p>
            <a:r>
              <a:rPr lang="en-US" sz="2000" b="1" dirty="0" err="1" smtClean="0">
                <a:cs typeface="Arial" charset="0"/>
              </a:rPr>
              <a:t>Hb</a:t>
            </a:r>
            <a:r>
              <a:rPr lang="en-US" sz="2000" b="1" dirty="0" smtClean="0">
                <a:cs typeface="Arial" charset="0"/>
              </a:rPr>
              <a:t> </a:t>
            </a:r>
            <a:r>
              <a:rPr lang="en-US" sz="2000" b="1" dirty="0">
                <a:cs typeface="Arial" charset="0"/>
              </a:rPr>
              <a:t>H (</a:t>
            </a:r>
            <a:r>
              <a:rPr lang="el-GR" sz="2000" b="1" dirty="0">
                <a:cs typeface="Arial" charset="0"/>
              </a:rPr>
              <a:t>β</a:t>
            </a:r>
            <a:r>
              <a:rPr lang="en-US" sz="2000" b="1" baseline="-25000" dirty="0">
                <a:cs typeface="Arial" charset="0"/>
              </a:rPr>
              <a:t>4</a:t>
            </a:r>
            <a:r>
              <a:rPr lang="en-US" sz="2000" b="1" dirty="0">
                <a:cs typeface="Arial" charset="0"/>
              </a:rPr>
              <a:t>)</a:t>
            </a:r>
          </a:p>
          <a:p>
            <a:pPr>
              <a:buFont typeface="Wingdings" pitchFamily="2" charset="2"/>
              <a:buNone/>
            </a:pPr>
            <a:r>
              <a:rPr lang="en-US" sz="2000" b="1" dirty="0">
                <a:cs typeface="Arial" charset="0"/>
              </a:rPr>
              <a:t>    </a:t>
            </a:r>
            <a:r>
              <a:rPr lang="en-US" sz="2000" b="1" dirty="0" smtClean="0">
                <a:cs typeface="Arial" charset="0"/>
              </a:rPr>
              <a:t>  </a:t>
            </a:r>
            <a:r>
              <a:rPr lang="en-US" sz="2000" b="1" dirty="0" err="1">
                <a:cs typeface="Arial" charset="0"/>
              </a:rPr>
              <a:t>Hb</a:t>
            </a:r>
            <a:r>
              <a:rPr lang="en-US" sz="2000" b="1" dirty="0">
                <a:cs typeface="Arial" charset="0"/>
              </a:rPr>
              <a:t>-Bart’s (</a:t>
            </a:r>
            <a:r>
              <a:rPr lang="he-IL" sz="2000" b="1" dirty="0"/>
              <a:t>ץ</a:t>
            </a:r>
            <a:r>
              <a:rPr lang="en-US" sz="2000" b="1" baseline="-25000" dirty="0">
                <a:cs typeface="Arial" charset="0"/>
              </a:rPr>
              <a:t>4</a:t>
            </a:r>
            <a:r>
              <a:rPr lang="en-US" sz="2000" b="1" dirty="0">
                <a:cs typeface="Arial" charset="0"/>
              </a:rPr>
              <a:t>)</a:t>
            </a:r>
          </a:p>
          <a:p>
            <a:pPr marL="0" indent="0">
              <a:buNone/>
            </a:pPr>
            <a:endParaRPr lang="en-US" sz="2000" b="1" dirty="0">
              <a:cs typeface="Arial" charset="0"/>
            </a:endParaRPr>
          </a:p>
          <a:p>
            <a:r>
              <a:rPr lang="en-US" sz="2000" dirty="0">
                <a:cs typeface="Arial" charset="0"/>
              </a:rPr>
              <a:t>If </a:t>
            </a:r>
            <a:r>
              <a:rPr lang="el-GR" sz="2000" dirty="0">
                <a:cs typeface="Arial" charset="0"/>
              </a:rPr>
              <a:t>β</a:t>
            </a:r>
            <a:r>
              <a:rPr lang="en-US" sz="2000" dirty="0">
                <a:cs typeface="Arial" charset="0"/>
              </a:rPr>
              <a:t> chain is suppressed  - adult </a:t>
            </a:r>
            <a:r>
              <a:rPr lang="en-US" sz="2000" dirty="0" err="1">
                <a:cs typeface="Arial" charset="0"/>
              </a:rPr>
              <a:t>Hb</a:t>
            </a:r>
            <a:r>
              <a:rPr lang="en-US" sz="2000" dirty="0">
                <a:cs typeface="Arial" charset="0"/>
              </a:rPr>
              <a:t> is suppressed - </a:t>
            </a:r>
            <a:r>
              <a:rPr lang="en-US" sz="2000" b="1" dirty="0">
                <a:cs typeface="Arial" charset="0"/>
              </a:rPr>
              <a:t>beta thalassemia</a:t>
            </a:r>
            <a:endParaRPr lang="en-US" sz="2000" b="1" dirty="0"/>
          </a:p>
          <a:p>
            <a:r>
              <a:rPr lang="en-US" sz="2000" dirty="0" smtClean="0"/>
              <a:t>β</a:t>
            </a:r>
            <a:r>
              <a:rPr lang="en-US" sz="2000" baseline="30000" dirty="0"/>
              <a:t>+</a:t>
            </a:r>
            <a:r>
              <a:rPr lang="en-US" sz="2000" dirty="0"/>
              <a:t> </a:t>
            </a:r>
            <a:r>
              <a:rPr lang="en-US" sz="2000" dirty="0" err="1"/>
              <a:t>thal</a:t>
            </a:r>
            <a:r>
              <a:rPr lang="en-US" sz="2000" dirty="0"/>
              <a:t> : reduced synthesis of </a:t>
            </a:r>
            <a:r>
              <a:rPr lang="el-GR" sz="2000" dirty="0"/>
              <a:t>β</a:t>
            </a:r>
            <a:r>
              <a:rPr lang="en-US" sz="2000" dirty="0"/>
              <a:t> globin chain, heterozygous</a:t>
            </a:r>
          </a:p>
          <a:p>
            <a:pPr marL="0" indent="0">
              <a:buNone/>
            </a:pPr>
            <a:r>
              <a:rPr lang="en-US" sz="2000" dirty="0"/>
              <a:t> </a:t>
            </a:r>
            <a:r>
              <a:rPr lang="en-US" sz="2000" dirty="0" smtClean="0"/>
              <a:t>     β </a:t>
            </a:r>
            <a:r>
              <a:rPr lang="en-US" sz="2000" baseline="30000" dirty="0"/>
              <a:t>0</a:t>
            </a:r>
            <a:r>
              <a:rPr lang="en-US" sz="2000" dirty="0"/>
              <a:t> </a:t>
            </a:r>
            <a:r>
              <a:rPr lang="en-US" sz="2000" dirty="0" err="1"/>
              <a:t>thal</a:t>
            </a:r>
            <a:r>
              <a:rPr lang="en-US" sz="2000" dirty="0"/>
              <a:t> : absent synthesis of </a:t>
            </a:r>
            <a:r>
              <a:rPr lang="el-GR" sz="2000" dirty="0"/>
              <a:t>β</a:t>
            </a:r>
            <a:r>
              <a:rPr lang="en-US" sz="2000" dirty="0"/>
              <a:t> globin chain, homozygous-</a:t>
            </a:r>
            <a:r>
              <a:rPr lang="en-US" sz="2000" dirty="0" smtClean="0"/>
              <a:t>---</a:t>
            </a:r>
            <a:r>
              <a:rPr lang="en-US" sz="2000" dirty="0" err="1" smtClean="0">
                <a:cs typeface="Arial" charset="0"/>
              </a:rPr>
              <a:t>Hb</a:t>
            </a:r>
            <a:r>
              <a:rPr lang="en-US" sz="2000" dirty="0" smtClean="0">
                <a:cs typeface="Arial" charset="0"/>
              </a:rPr>
              <a:t> </a:t>
            </a:r>
            <a:r>
              <a:rPr lang="en-US" sz="2000" dirty="0">
                <a:cs typeface="Arial" charset="0"/>
              </a:rPr>
              <a:t>A - absent</a:t>
            </a:r>
          </a:p>
          <a:p>
            <a:pPr>
              <a:buFont typeface="Wingdings" pitchFamily="2" charset="2"/>
              <a:buNone/>
            </a:pPr>
            <a:r>
              <a:rPr lang="en-US" sz="2000" dirty="0">
                <a:cs typeface="Arial" charset="0"/>
              </a:rPr>
              <a:t>                                    </a:t>
            </a:r>
            <a:r>
              <a:rPr lang="en-US" sz="2000" b="1" dirty="0" err="1">
                <a:cs typeface="Arial" charset="0"/>
              </a:rPr>
              <a:t>Hb</a:t>
            </a:r>
            <a:r>
              <a:rPr lang="en-US" sz="2000" b="1" dirty="0">
                <a:cs typeface="Arial" charset="0"/>
              </a:rPr>
              <a:t> F (</a:t>
            </a:r>
            <a:r>
              <a:rPr lang="el-GR" sz="2000" b="1" dirty="0">
                <a:cs typeface="Arial" charset="0"/>
              </a:rPr>
              <a:t>α</a:t>
            </a:r>
            <a:r>
              <a:rPr lang="en-US" sz="2000" b="1" baseline="-25000" dirty="0">
                <a:cs typeface="Arial" charset="0"/>
              </a:rPr>
              <a:t>2</a:t>
            </a:r>
            <a:r>
              <a:rPr lang="en-US" sz="2000" b="1" dirty="0">
                <a:cs typeface="Arial" charset="0"/>
              </a:rPr>
              <a:t> </a:t>
            </a:r>
            <a:r>
              <a:rPr lang="he-IL" sz="2000" b="1" dirty="0"/>
              <a:t>ץ</a:t>
            </a:r>
            <a:r>
              <a:rPr lang="en-US" sz="2000" b="1" baseline="-25000" dirty="0">
                <a:cs typeface="Arial" charset="0"/>
              </a:rPr>
              <a:t>2</a:t>
            </a:r>
            <a:r>
              <a:rPr lang="en-US" sz="2000" b="1" dirty="0">
                <a:cs typeface="Arial" charset="0"/>
              </a:rPr>
              <a:t>)  </a:t>
            </a:r>
          </a:p>
          <a:p>
            <a:pPr>
              <a:buFont typeface="Wingdings" pitchFamily="2" charset="2"/>
              <a:buNone/>
            </a:pPr>
            <a:r>
              <a:rPr lang="en-US" sz="2000" b="1" dirty="0">
                <a:cs typeface="Arial" charset="0"/>
              </a:rPr>
              <a:t>                                    </a:t>
            </a:r>
            <a:r>
              <a:rPr lang="en-US" sz="2000" b="1" dirty="0" err="1">
                <a:cs typeface="Arial" charset="0"/>
              </a:rPr>
              <a:t>Hb</a:t>
            </a:r>
            <a:r>
              <a:rPr lang="en-US" sz="2000" b="1" dirty="0">
                <a:cs typeface="Arial" charset="0"/>
              </a:rPr>
              <a:t> A</a:t>
            </a:r>
            <a:r>
              <a:rPr lang="en-US" sz="2000" b="1" baseline="-25000" dirty="0">
                <a:cs typeface="Arial" charset="0"/>
              </a:rPr>
              <a:t>2</a:t>
            </a:r>
            <a:r>
              <a:rPr lang="en-US" sz="2000" b="1" dirty="0">
                <a:cs typeface="Arial" charset="0"/>
              </a:rPr>
              <a:t> (</a:t>
            </a:r>
            <a:r>
              <a:rPr lang="el-GR" sz="2000" b="1" dirty="0">
                <a:cs typeface="Arial" charset="0"/>
              </a:rPr>
              <a:t>α</a:t>
            </a:r>
            <a:r>
              <a:rPr lang="en-US" sz="2000" b="1" baseline="-25000" dirty="0">
                <a:cs typeface="Arial" charset="0"/>
              </a:rPr>
              <a:t>2</a:t>
            </a:r>
            <a:r>
              <a:rPr lang="en-US" sz="2000" b="1" dirty="0">
                <a:cs typeface="Arial" charset="0"/>
              </a:rPr>
              <a:t> </a:t>
            </a:r>
            <a:r>
              <a:rPr lang="el-GR" sz="2000" b="1" dirty="0">
                <a:cs typeface="Arial" charset="0"/>
              </a:rPr>
              <a:t>δ</a:t>
            </a:r>
            <a:r>
              <a:rPr lang="en-US" sz="2000" b="1" baseline="-25000" dirty="0">
                <a:cs typeface="Arial" charset="0"/>
              </a:rPr>
              <a:t>2</a:t>
            </a:r>
            <a:r>
              <a:rPr lang="en-US" sz="2000" b="1" dirty="0">
                <a:cs typeface="Arial" charset="0"/>
              </a:rPr>
              <a:t>)  </a:t>
            </a:r>
            <a:endParaRPr lang="en-US" sz="2000" b="1" dirty="0"/>
          </a:p>
          <a:p>
            <a:endParaRPr lang="en-US" sz="2000" dirty="0"/>
          </a:p>
        </p:txBody>
      </p:sp>
      <p:sp>
        <p:nvSpPr>
          <p:cNvPr id="2" name="Date Placeholder 1"/>
          <p:cNvSpPr>
            <a:spLocks noGrp="1"/>
          </p:cNvSpPr>
          <p:nvPr>
            <p:ph type="dt" sz="half" idx="10"/>
          </p:nvPr>
        </p:nvSpPr>
        <p:spPr/>
        <p:txBody>
          <a:bodyPr/>
          <a:lstStyle/>
          <a:p>
            <a:fld id="{40469164-ED3D-4D4E-8F05-481E9676E1A3}"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19</a:t>
            </a:fld>
            <a:endParaRPr lang="en-US"/>
          </a:p>
        </p:txBody>
      </p:sp>
    </p:spTree>
    <p:extLst>
      <p:ext uri="{BB962C8B-B14F-4D97-AF65-F5344CB8AC3E}">
        <p14:creationId xmlns:p14="http://schemas.microsoft.com/office/powerpoint/2010/main" val="14110997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2800" b="1" dirty="0"/>
              <a:t>Globin chain development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9109" y="2286000"/>
            <a:ext cx="6357091" cy="341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fld id="{CDEF45BD-092E-4CFB-8CB4-7BB62BF3CE55}"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2</a:t>
            </a:fld>
            <a:endParaRPr lang="en-US"/>
          </a:p>
        </p:txBody>
      </p:sp>
    </p:spTree>
    <p:extLst>
      <p:ext uri="{BB962C8B-B14F-4D97-AF65-F5344CB8AC3E}">
        <p14:creationId xmlns:p14="http://schemas.microsoft.com/office/powerpoint/2010/main" val="2794690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effectLst>
                  <a:outerShdw blurRad="38100" dist="38100" dir="2700000" algn="tl">
                    <a:srgbClr val="000000">
                      <a:alpha val="43137"/>
                    </a:srgbClr>
                  </a:outerShdw>
                </a:effectLst>
              </a:rPr>
              <a:t/>
            </a:r>
            <a:br>
              <a:rPr lang="en-US" b="1" dirty="0" smtClean="0">
                <a:solidFill>
                  <a:srgbClr val="C00000"/>
                </a:solidFill>
                <a:effectLst>
                  <a:outerShdw blurRad="38100" dist="38100" dir="2700000" algn="tl">
                    <a:srgbClr val="000000">
                      <a:alpha val="43137"/>
                    </a:srgbClr>
                  </a:outerShdw>
                </a:effectLst>
              </a:rPr>
            </a:br>
            <a:r>
              <a:rPr lang="en-US" b="1" dirty="0" smtClean="0">
                <a:solidFill>
                  <a:srgbClr val="C00000"/>
                </a:solidFill>
                <a:effectLst>
                  <a:outerShdw blurRad="38100" dist="38100" dir="2700000" algn="tl">
                    <a:srgbClr val="000000">
                      <a:alpha val="43137"/>
                    </a:srgbClr>
                  </a:outerShdw>
                </a:effectLst>
              </a:rPr>
              <a:t>beta </a:t>
            </a:r>
            <a:r>
              <a:rPr lang="en-US" b="1" dirty="0">
                <a:solidFill>
                  <a:srgbClr val="C00000"/>
                </a:solidFill>
                <a:effectLst>
                  <a:outerShdw blurRad="38100" dist="38100" dir="2700000" algn="tl">
                    <a:srgbClr val="000000">
                      <a:alpha val="43137"/>
                    </a:srgbClr>
                  </a:outerShdw>
                </a:effectLst>
              </a:rPr>
              <a:t>thalassemia</a:t>
            </a:r>
            <a:br>
              <a:rPr lang="en-US" b="1" dirty="0">
                <a:solidFill>
                  <a:srgbClr val="C00000"/>
                </a:solidFill>
                <a:effectLst>
                  <a:outerShdw blurRad="38100" dist="38100" dir="2700000" algn="tl">
                    <a:srgbClr val="000000">
                      <a:alpha val="43137"/>
                    </a:srgbClr>
                  </a:outerShdw>
                </a:effectLst>
              </a:rPr>
            </a:br>
            <a:endParaRPr lang="en-US" b="1" dirty="0">
              <a:solidFill>
                <a:srgbClr val="C00000"/>
              </a:solidFill>
              <a:effectLst>
                <a:outerShdw blurRad="38100" dist="38100" dir="2700000" algn="tl">
                  <a:srgbClr val="000000">
                    <a:alpha val="43137"/>
                  </a:srgbClr>
                </a:outerShdw>
              </a:effectLst>
            </a:endParaRPr>
          </a:p>
        </p:txBody>
      </p:sp>
      <p:pic>
        <p:nvPicPr>
          <p:cNvPr id="2050" name="Picture 2"/>
          <p:cNvPicPr>
            <a:picLocks noChangeAspect="1" noChangeArrowheads="1"/>
          </p:cNvPicPr>
          <p:nvPr/>
        </p:nvPicPr>
        <p:blipFill>
          <a:blip r:embed="rId2">
            <a:lum bright="-40000" contrast="40000"/>
            <a:extLst>
              <a:ext uri="{28A0092B-C50C-407E-A947-70E740481C1C}">
                <a14:useLocalDpi xmlns:a14="http://schemas.microsoft.com/office/drawing/2010/main" val="0"/>
              </a:ext>
            </a:extLst>
          </a:blip>
          <a:srcRect/>
          <a:stretch>
            <a:fillRect/>
          </a:stretch>
        </p:blipFill>
        <p:spPr bwMode="auto">
          <a:xfrm>
            <a:off x="304800" y="1447800"/>
            <a:ext cx="83820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p:cNvSpPr>
            <a:spLocks noGrp="1"/>
          </p:cNvSpPr>
          <p:nvPr>
            <p:ph type="dt" sz="half" idx="10"/>
          </p:nvPr>
        </p:nvSpPr>
        <p:spPr/>
        <p:txBody>
          <a:bodyPr/>
          <a:lstStyle/>
          <a:p>
            <a:fld id="{91D848AB-E20A-4E60-B5EB-D76F6A52143C}"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20</a:t>
            </a:fld>
            <a:endParaRPr lang="en-US"/>
          </a:p>
        </p:txBody>
      </p:sp>
    </p:spTree>
    <p:extLst>
      <p:ext uri="{BB962C8B-B14F-4D97-AF65-F5344CB8AC3E}">
        <p14:creationId xmlns:p14="http://schemas.microsoft.com/office/powerpoint/2010/main" val="13753270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p:cNvSpPr>
            <a:spLocks noGrp="1"/>
          </p:cNvSpPr>
          <p:nvPr>
            <p:ph idx="1"/>
          </p:nvPr>
        </p:nvSpPr>
        <p:spPr>
          <a:xfrm>
            <a:off x="381000" y="1066800"/>
            <a:ext cx="8458200" cy="5181600"/>
          </a:xfrm>
        </p:spPr>
        <p:txBody>
          <a:bodyPr>
            <a:normAutofit fontScale="92500" lnSpcReduction="20000"/>
          </a:bodyPr>
          <a:lstStyle/>
          <a:p>
            <a:pPr marL="0" indent="0">
              <a:lnSpc>
                <a:spcPct val="120000"/>
              </a:lnSpc>
              <a:buNone/>
            </a:pPr>
            <a:r>
              <a:rPr lang="en-US" sz="2400" b="1" dirty="0" smtClean="0"/>
              <a:t>Since</a:t>
            </a:r>
            <a:r>
              <a:rPr lang="en-US" sz="2400" b="1" dirty="0" smtClean="0">
                <a:cs typeface="Tahoma" pitchFamily="34" charset="0"/>
              </a:rPr>
              <a:t> ẞ chain synthesis reduced  --</a:t>
            </a:r>
          </a:p>
          <a:p>
            <a:pPr marL="0" indent="0">
              <a:lnSpc>
                <a:spcPct val="120000"/>
              </a:lnSpc>
              <a:buNone/>
            </a:pPr>
            <a:endParaRPr lang="en-US" sz="2000" b="1" dirty="0" smtClean="0">
              <a:cs typeface="Tahoma" pitchFamily="34" charset="0"/>
            </a:endParaRPr>
          </a:p>
          <a:p>
            <a:pPr marL="0" indent="0">
              <a:lnSpc>
                <a:spcPct val="120000"/>
              </a:lnSpc>
              <a:buNone/>
            </a:pPr>
            <a:r>
              <a:rPr lang="en-US" sz="2000" dirty="0" smtClean="0">
                <a:cs typeface="Tahoma" pitchFamily="34" charset="0"/>
              </a:rPr>
              <a:t>Gamma </a:t>
            </a:r>
            <a:r>
              <a:rPr lang="en-US" sz="2000" b="1" dirty="0" smtClean="0">
                <a:cs typeface="Tahoma" pitchFamily="34" charset="0"/>
              </a:rPr>
              <a:t>(</a:t>
            </a:r>
            <a:r>
              <a:rPr lang="he-IL" sz="2000" b="1" dirty="0" smtClean="0"/>
              <a:t> ץ</a:t>
            </a:r>
            <a:r>
              <a:rPr lang="en-US" sz="2000" b="1" baseline="-25000" dirty="0" smtClean="0">
                <a:cs typeface="Arial" charset="0"/>
              </a:rPr>
              <a:t>2</a:t>
            </a:r>
            <a:r>
              <a:rPr lang="en-US" sz="2000" b="1" dirty="0" smtClean="0">
                <a:cs typeface="Arial" charset="0"/>
              </a:rPr>
              <a:t>)</a:t>
            </a:r>
            <a:r>
              <a:rPr lang="en-US" sz="2000" b="1" baseline="-25000" dirty="0" smtClean="0">
                <a:cs typeface="Arial" charset="0"/>
              </a:rPr>
              <a:t> </a:t>
            </a:r>
            <a:r>
              <a:rPr lang="en-US" sz="2000" b="1" dirty="0">
                <a:cs typeface="Tahoma" pitchFamily="34" charset="0"/>
              </a:rPr>
              <a:t> </a:t>
            </a:r>
            <a:r>
              <a:rPr lang="en-US" sz="2000" dirty="0" smtClean="0"/>
              <a:t>and delta</a:t>
            </a:r>
            <a:r>
              <a:rPr lang="en-US" sz="2000" b="1" dirty="0" smtClean="0"/>
              <a:t>(</a:t>
            </a:r>
            <a:r>
              <a:rPr lang="el-GR" sz="2000" b="1" dirty="0" smtClean="0">
                <a:cs typeface="Arial" charset="0"/>
              </a:rPr>
              <a:t>δ</a:t>
            </a:r>
            <a:r>
              <a:rPr lang="en-US" sz="2000" b="1" baseline="-25000" dirty="0" smtClean="0">
                <a:cs typeface="Arial" charset="0"/>
              </a:rPr>
              <a:t>2</a:t>
            </a:r>
            <a:r>
              <a:rPr lang="en-US" sz="2000" b="1" dirty="0" smtClean="0"/>
              <a:t>) </a:t>
            </a:r>
            <a:r>
              <a:rPr lang="en-US" sz="2000" dirty="0" smtClean="0"/>
              <a:t>chain  combines with normally produced </a:t>
            </a:r>
            <a:r>
              <a:rPr lang="en-US" sz="2000" b="1" dirty="0" smtClean="0">
                <a:cs typeface="Arial" charset="0"/>
              </a:rPr>
              <a:t> </a:t>
            </a:r>
          </a:p>
          <a:p>
            <a:pPr marL="0" indent="0">
              <a:lnSpc>
                <a:spcPct val="120000"/>
              </a:lnSpc>
              <a:buNone/>
            </a:pPr>
            <a:r>
              <a:rPr lang="el-GR" sz="2000" b="1" dirty="0" smtClean="0">
                <a:cs typeface="Arial" charset="0"/>
              </a:rPr>
              <a:t>α </a:t>
            </a:r>
            <a:r>
              <a:rPr lang="en-US" sz="2000" b="1" dirty="0" smtClean="0"/>
              <a:t> </a:t>
            </a:r>
            <a:r>
              <a:rPr lang="en-US" sz="2000" dirty="0" smtClean="0"/>
              <a:t>chains</a:t>
            </a:r>
            <a:r>
              <a:rPr lang="en-US" sz="2000" b="1" dirty="0" smtClean="0"/>
              <a:t> </a:t>
            </a:r>
            <a:r>
              <a:rPr lang="en-US" sz="2000" dirty="0">
                <a:cs typeface="Calibri" pitchFamily="34" charset="0"/>
              </a:rPr>
              <a:t>→ </a:t>
            </a:r>
            <a:r>
              <a:rPr lang="en-US" sz="2000" dirty="0" smtClean="0">
                <a:cs typeface="Arial" charset="0"/>
                <a:sym typeface="Wingdings" pitchFamily="2" charset="2"/>
              </a:rPr>
              <a:t>Increased </a:t>
            </a:r>
            <a:r>
              <a:rPr lang="en-US" sz="2000" dirty="0">
                <a:cs typeface="Arial" charset="0"/>
                <a:sym typeface="Wingdings" pitchFamily="2" charset="2"/>
              </a:rPr>
              <a:t>production of</a:t>
            </a:r>
            <a:r>
              <a:rPr lang="en-US" sz="2000" b="1" dirty="0" smtClean="0">
                <a:cs typeface="Arial" charset="0"/>
              </a:rPr>
              <a:t> </a:t>
            </a:r>
            <a:r>
              <a:rPr lang="en-US" sz="2000" b="1" dirty="0" err="1" smtClean="0">
                <a:cs typeface="Arial" charset="0"/>
              </a:rPr>
              <a:t>Hb</a:t>
            </a:r>
            <a:r>
              <a:rPr lang="en-US" sz="2000" b="1" dirty="0" smtClean="0">
                <a:cs typeface="Arial" charset="0"/>
              </a:rPr>
              <a:t> F (</a:t>
            </a:r>
            <a:r>
              <a:rPr lang="el-GR" sz="2000" b="1" dirty="0" smtClean="0">
                <a:cs typeface="Arial" charset="0"/>
              </a:rPr>
              <a:t>α</a:t>
            </a:r>
            <a:r>
              <a:rPr lang="en-US" sz="2000" b="1" baseline="-25000" dirty="0" smtClean="0">
                <a:cs typeface="Arial" charset="0"/>
              </a:rPr>
              <a:t>2</a:t>
            </a:r>
            <a:r>
              <a:rPr lang="en-US" sz="2000" b="1" dirty="0" smtClean="0">
                <a:cs typeface="Arial" charset="0"/>
              </a:rPr>
              <a:t> </a:t>
            </a:r>
            <a:r>
              <a:rPr lang="he-IL" sz="2000" b="1" dirty="0" smtClean="0"/>
              <a:t>ץ</a:t>
            </a:r>
            <a:r>
              <a:rPr lang="en-US" sz="2000" b="1" baseline="-25000" dirty="0" smtClean="0">
                <a:cs typeface="Arial" charset="0"/>
              </a:rPr>
              <a:t>2</a:t>
            </a:r>
            <a:r>
              <a:rPr lang="en-US" sz="2000" b="1" dirty="0" smtClean="0">
                <a:cs typeface="Arial" charset="0"/>
              </a:rPr>
              <a:t>) </a:t>
            </a:r>
            <a:r>
              <a:rPr lang="en-US" sz="2000" dirty="0" smtClean="0">
                <a:cs typeface="Arial" charset="0"/>
              </a:rPr>
              <a:t>and </a:t>
            </a:r>
            <a:r>
              <a:rPr lang="en-US" sz="2000" b="1" dirty="0" smtClean="0">
                <a:cs typeface="Arial" charset="0"/>
              </a:rPr>
              <a:t> </a:t>
            </a:r>
            <a:r>
              <a:rPr lang="en-US" sz="2000" b="1" dirty="0" err="1" smtClean="0">
                <a:cs typeface="Arial" charset="0"/>
              </a:rPr>
              <a:t>Hb</a:t>
            </a:r>
            <a:r>
              <a:rPr lang="en-US" sz="2000" b="1" dirty="0" smtClean="0">
                <a:cs typeface="Arial" charset="0"/>
              </a:rPr>
              <a:t> A</a:t>
            </a:r>
            <a:r>
              <a:rPr lang="en-US" sz="2000" b="1" baseline="-25000" dirty="0" smtClean="0">
                <a:cs typeface="Arial" charset="0"/>
              </a:rPr>
              <a:t>2</a:t>
            </a:r>
            <a:r>
              <a:rPr lang="en-US" sz="2000" b="1" dirty="0" smtClean="0">
                <a:cs typeface="Arial" charset="0"/>
              </a:rPr>
              <a:t> (</a:t>
            </a:r>
            <a:r>
              <a:rPr lang="el-GR" sz="2000" b="1" dirty="0" smtClean="0">
                <a:cs typeface="Arial" charset="0"/>
              </a:rPr>
              <a:t>α</a:t>
            </a:r>
            <a:r>
              <a:rPr lang="en-US" sz="2000" b="1" baseline="-25000" dirty="0" smtClean="0">
                <a:cs typeface="Arial" charset="0"/>
              </a:rPr>
              <a:t>2</a:t>
            </a:r>
            <a:r>
              <a:rPr lang="en-US" sz="2000" b="1" dirty="0" smtClean="0">
                <a:cs typeface="Arial" charset="0"/>
              </a:rPr>
              <a:t> </a:t>
            </a:r>
            <a:r>
              <a:rPr lang="el-GR" sz="2000" b="1" dirty="0" smtClean="0">
                <a:cs typeface="Arial" charset="0"/>
              </a:rPr>
              <a:t>δ</a:t>
            </a:r>
            <a:r>
              <a:rPr lang="en-US" sz="2000" b="1" baseline="-25000" dirty="0" smtClean="0">
                <a:cs typeface="Arial" charset="0"/>
              </a:rPr>
              <a:t>2</a:t>
            </a:r>
            <a:r>
              <a:rPr lang="en-US" sz="2000" b="1" dirty="0" smtClean="0">
                <a:cs typeface="Arial" charset="0"/>
              </a:rPr>
              <a:t>) </a:t>
            </a:r>
          </a:p>
          <a:p>
            <a:pPr marL="0" indent="0">
              <a:lnSpc>
                <a:spcPct val="120000"/>
              </a:lnSpc>
              <a:buNone/>
            </a:pPr>
            <a:endParaRPr lang="en-US" sz="2000" b="1" dirty="0" smtClean="0">
              <a:cs typeface="Arial" charset="0"/>
            </a:endParaRPr>
          </a:p>
          <a:p>
            <a:pPr marL="0" indent="0">
              <a:lnSpc>
                <a:spcPct val="120000"/>
              </a:lnSpc>
              <a:buNone/>
            </a:pPr>
            <a:r>
              <a:rPr lang="en-US" sz="2000" dirty="0" smtClean="0"/>
              <a:t>Relative </a:t>
            </a:r>
            <a:r>
              <a:rPr lang="en-US" sz="2000" b="1" dirty="0" smtClean="0"/>
              <a:t>excess of </a:t>
            </a:r>
            <a:r>
              <a:rPr lang="el-GR" sz="2000" b="1" dirty="0" smtClean="0"/>
              <a:t>α</a:t>
            </a:r>
            <a:r>
              <a:rPr lang="en-US" sz="2000" b="1" dirty="0" smtClean="0"/>
              <a:t> chains </a:t>
            </a:r>
            <a:r>
              <a:rPr lang="en-US" sz="2000" dirty="0" smtClean="0">
                <a:cs typeface="Calibri" pitchFamily="34" charset="0"/>
              </a:rPr>
              <a:t>→</a:t>
            </a:r>
            <a:r>
              <a:rPr lang="el-GR" sz="2000" dirty="0" smtClean="0"/>
              <a:t> α</a:t>
            </a:r>
            <a:r>
              <a:rPr lang="en-US" sz="2000" dirty="0" smtClean="0"/>
              <a:t> tetramers forms </a:t>
            </a:r>
            <a:r>
              <a:rPr lang="en-US" sz="2000" b="1" dirty="0" smtClean="0"/>
              <a:t>aggregates</a:t>
            </a:r>
            <a:r>
              <a:rPr lang="en-US" sz="2000" dirty="0" smtClean="0"/>
              <a:t> </a:t>
            </a:r>
            <a:r>
              <a:rPr lang="en-US" sz="2000" dirty="0" smtClean="0">
                <a:cs typeface="Calibri" pitchFamily="34" charset="0"/>
              </a:rPr>
              <a:t>→</a:t>
            </a:r>
            <a:r>
              <a:rPr lang="en-US" sz="2000" b="1" dirty="0" smtClean="0"/>
              <a:t>precipitate</a:t>
            </a:r>
            <a:r>
              <a:rPr lang="en-US" sz="2000" dirty="0" smtClean="0"/>
              <a:t> in red cells </a:t>
            </a:r>
            <a:r>
              <a:rPr lang="en-US" sz="2000" dirty="0" smtClean="0">
                <a:cs typeface="Calibri" pitchFamily="34" charset="0"/>
              </a:rPr>
              <a:t>→</a:t>
            </a:r>
            <a:r>
              <a:rPr lang="en-US" sz="2000" dirty="0" smtClean="0"/>
              <a:t> inclusion bodies </a:t>
            </a:r>
            <a:r>
              <a:rPr lang="en-US" sz="2000" dirty="0" smtClean="0">
                <a:cs typeface="Calibri" pitchFamily="34" charset="0"/>
              </a:rPr>
              <a:t>→ </a:t>
            </a:r>
            <a:r>
              <a:rPr lang="en-US" sz="2000" dirty="0" smtClean="0"/>
              <a:t>premature destruction of maturing erythroblasts within the marrow (</a:t>
            </a:r>
            <a:r>
              <a:rPr lang="en-US" sz="2000" b="1" dirty="0" smtClean="0"/>
              <a:t>Ineffective erythropoiesis</a:t>
            </a:r>
            <a:r>
              <a:rPr lang="en-US" sz="2000" dirty="0" smtClean="0"/>
              <a:t>) or in the periphery (</a:t>
            </a:r>
            <a:r>
              <a:rPr lang="en-US" sz="2000" b="1" dirty="0" smtClean="0"/>
              <a:t>Hemolysis</a:t>
            </a:r>
            <a:r>
              <a:rPr lang="en-US" sz="2000" dirty="0" smtClean="0"/>
              <a:t>)</a:t>
            </a:r>
            <a:r>
              <a:rPr lang="en-US" sz="2000" dirty="0" smtClean="0">
                <a:cs typeface="Calibri" pitchFamily="34" charset="0"/>
              </a:rPr>
              <a:t>→ </a:t>
            </a:r>
            <a:r>
              <a:rPr lang="en-US" sz="2000" dirty="0" smtClean="0"/>
              <a:t>destroyed in spleen</a:t>
            </a:r>
          </a:p>
          <a:p>
            <a:pPr marL="0" indent="0">
              <a:lnSpc>
                <a:spcPct val="120000"/>
              </a:lnSpc>
              <a:buNone/>
            </a:pPr>
            <a:endParaRPr lang="en-US" sz="2000" dirty="0" smtClean="0"/>
          </a:p>
          <a:p>
            <a:pPr>
              <a:lnSpc>
                <a:spcPct val="120000"/>
              </a:lnSpc>
              <a:buFont typeface="Wingdings 3" pitchFamily="18" charset="2"/>
              <a:buNone/>
            </a:pPr>
            <a:r>
              <a:rPr lang="en-US" sz="2000" dirty="0"/>
              <a:t>Anemia result from </a:t>
            </a:r>
            <a:r>
              <a:rPr lang="en-US" sz="2000" b="1" dirty="0"/>
              <a:t>lack of adequate </a:t>
            </a:r>
            <a:r>
              <a:rPr lang="en-US" sz="2000" b="1" dirty="0" err="1"/>
              <a:t>Hb</a:t>
            </a:r>
            <a:r>
              <a:rPr lang="en-US" sz="2000" b="1" dirty="0"/>
              <a:t> A </a:t>
            </a:r>
            <a:r>
              <a:rPr lang="en-US" sz="2000" dirty="0">
                <a:cs typeface="Calibri" pitchFamily="34" charset="0"/>
              </a:rPr>
              <a:t>→</a:t>
            </a:r>
            <a:r>
              <a:rPr lang="en-US" sz="2000" dirty="0"/>
              <a:t> </a:t>
            </a:r>
            <a:r>
              <a:rPr lang="en-US" sz="2000" b="1" dirty="0"/>
              <a:t>tissue </a:t>
            </a:r>
            <a:r>
              <a:rPr lang="en-US" sz="2000" b="1" dirty="0" smtClean="0"/>
              <a:t>hypoxia </a:t>
            </a:r>
            <a:r>
              <a:rPr lang="en-US" sz="2000" dirty="0" smtClean="0">
                <a:cs typeface="Calibri" pitchFamily="34" charset="0"/>
              </a:rPr>
              <a:t>→ </a:t>
            </a:r>
            <a:r>
              <a:rPr lang="en-US" sz="2000" b="1" dirty="0" smtClean="0">
                <a:cs typeface="Calibri" pitchFamily="34" charset="0"/>
              </a:rPr>
              <a:t>↑</a:t>
            </a:r>
            <a:r>
              <a:rPr lang="en-US" sz="2000" b="1" dirty="0" smtClean="0"/>
              <a:t>EPO </a:t>
            </a:r>
            <a:r>
              <a:rPr lang="en-US" sz="2000" dirty="0" smtClean="0"/>
              <a:t>production</a:t>
            </a:r>
            <a:r>
              <a:rPr lang="en-US" sz="1800" dirty="0" smtClean="0">
                <a:cs typeface="Arial" charset="0"/>
              </a:rPr>
              <a:t> </a:t>
            </a:r>
            <a:r>
              <a:rPr lang="en-US" sz="2000" dirty="0">
                <a:cs typeface="Calibri" pitchFamily="34" charset="0"/>
              </a:rPr>
              <a:t>→</a:t>
            </a:r>
            <a:r>
              <a:rPr lang="en-US" sz="2000" dirty="0">
                <a:cs typeface="Arial" charset="0"/>
              </a:rPr>
              <a:t> </a:t>
            </a:r>
            <a:r>
              <a:rPr lang="en-US" sz="2000" b="1" dirty="0">
                <a:cs typeface="Calibri" pitchFamily="34" charset="0"/>
              </a:rPr>
              <a:t>↑</a:t>
            </a:r>
            <a:r>
              <a:rPr lang="en-US" sz="2000" b="1" dirty="0">
                <a:cs typeface="Arial" charset="0"/>
              </a:rPr>
              <a:t> erythropoiesis </a:t>
            </a:r>
            <a:r>
              <a:rPr lang="en-US" sz="2000" dirty="0">
                <a:cs typeface="Arial" charset="0"/>
              </a:rPr>
              <a:t>in the marrow and sometimes </a:t>
            </a:r>
            <a:r>
              <a:rPr lang="en-US" sz="2000" dirty="0" err="1">
                <a:cs typeface="Arial" charset="0"/>
              </a:rPr>
              <a:t>extramedullary</a:t>
            </a:r>
            <a:r>
              <a:rPr lang="en-US" sz="2000" dirty="0">
                <a:cs typeface="Arial" charset="0"/>
              </a:rPr>
              <a:t> </a:t>
            </a:r>
            <a:r>
              <a:rPr lang="en-US" sz="2000" dirty="0">
                <a:cs typeface="Calibri" pitchFamily="34" charset="0"/>
              </a:rPr>
              <a:t>→</a:t>
            </a:r>
            <a:r>
              <a:rPr lang="en-US" sz="2000" dirty="0">
                <a:cs typeface="Arial" charset="0"/>
              </a:rPr>
              <a:t> expansion of medullary cavity of various bones </a:t>
            </a:r>
            <a:endParaRPr lang="en-US" sz="2000" dirty="0" smtClean="0">
              <a:cs typeface="Arial" charset="0"/>
            </a:endParaRPr>
          </a:p>
          <a:p>
            <a:pPr>
              <a:lnSpc>
                <a:spcPct val="120000"/>
              </a:lnSpc>
              <a:buFont typeface="Wingdings 3" pitchFamily="18" charset="2"/>
              <a:buNone/>
            </a:pPr>
            <a:endParaRPr lang="en-US" sz="2000" dirty="0">
              <a:cs typeface="Arial" charset="0"/>
            </a:endParaRPr>
          </a:p>
          <a:p>
            <a:pPr>
              <a:lnSpc>
                <a:spcPct val="120000"/>
              </a:lnSpc>
              <a:buFont typeface="Wingdings" pitchFamily="2" charset="2"/>
              <a:buNone/>
            </a:pPr>
            <a:r>
              <a:rPr lang="en-US" sz="2000" dirty="0">
                <a:cs typeface="Arial" charset="0"/>
              </a:rPr>
              <a:t>Liver spleen enlarge </a:t>
            </a:r>
            <a:r>
              <a:rPr lang="en-US" sz="2000" dirty="0">
                <a:cs typeface="Calibri" pitchFamily="34" charset="0"/>
              </a:rPr>
              <a:t>→</a:t>
            </a:r>
            <a:r>
              <a:rPr lang="en-US" sz="2000" dirty="0">
                <a:cs typeface="Arial" charset="0"/>
              </a:rPr>
              <a:t> </a:t>
            </a:r>
            <a:r>
              <a:rPr lang="en-US" sz="2000" dirty="0" err="1">
                <a:cs typeface="Arial" charset="0"/>
              </a:rPr>
              <a:t>extramedullay</a:t>
            </a:r>
            <a:r>
              <a:rPr lang="en-US" sz="2000" dirty="0">
                <a:cs typeface="Arial" charset="0"/>
              </a:rPr>
              <a:t> hematopoiesis</a:t>
            </a:r>
            <a:endParaRPr lang="en-US" sz="2000" dirty="0"/>
          </a:p>
          <a:p>
            <a:pPr>
              <a:lnSpc>
                <a:spcPct val="120000"/>
              </a:lnSpc>
            </a:pPr>
            <a:endParaRPr lang="en-US" sz="2000" dirty="0" smtClean="0">
              <a:cs typeface="Arial" charset="0"/>
            </a:endParaRPr>
          </a:p>
        </p:txBody>
      </p:sp>
      <p:sp>
        <p:nvSpPr>
          <p:cNvPr id="3" name="Title 2"/>
          <p:cNvSpPr>
            <a:spLocks noGrp="1"/>
          </p:cNvSpPr>
          <p:nvPr>
            <p:ph type="title"/>
          </p:nvPr>
        </p:nvSpPr>
        <p:spPr>
          <a:xfrm>
            <a:off x="457200" y="274638"/>
            <a:ext cx="8229600" cy="868362"/>
          </a:xfrm>
        </p:spPr>
        <p:txBody>
          <a:bodyPr>
            <a:normAutofit/>
          </a:bodyPr>
          <a:lstStyle/>
          <a:p>
            <a:pPr algn="l">
              <a:defRPr/>
            </a:pPr>
            <a:r>
              <a:rPr lang="en-US" sz="2800" b="1" dirty="0" smtClean="0">
                <a:effectLst>
                  <a:outerShdw blurRad="38100" dist="38100" dir="2700000" algn="tl">
                    <a:srgbClr val="000000">
                      <a:alpha val="43137"/>
                    </a:srgbClr>
                  </a:outerShdw>
                </a:effectLst>
              </a:rPr>
              <a:t>Pathophysiology</a:t>
            </a:r>
            <a:endParaRPr lang="en-US" sz="2800" b="1" dirty="0">
              <a:effectLst>
                <a:outerShdw blurRad="38100" dist="38100" dir="2700000" algn="tl">
                  <a:srgbClr val="000000">
                    <a:alpha val="43137"/>
                  </a:srgbClr>
                </a:outerShdw>
              </a:effectLst>
            </a:endParaRPr>
          </a:p>
        </p:txBody>
      </p:sp>
      <p:sp>
        <p:nvSpPr>
          <p:cNvPr id="2" name="Date Placeholder 1"/>
          <p:cNvSpPr>
            <a:spLocks noGrp="1"/>
          </p:cNvSpPr>
          <p:nvPr>
            <p:ph type="dt" sz="half" idx="10"/>
          </p:nvPr>
        </p:nvSpPr>
        <p:spPr/>
        <p:txBody>
          <a:bodyPr/>
          <a:lstStyle/>
          <a:p>
            <a:fld id="{B4BD4364-4018-426F-922D-1E19F5F40D7C}"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21</a:t>
            </a:fld>
            <a:endParaRPr lang="en-US"/>
          </a:p>
        </p:txBody>
      </p:sp>
    </p:spTree>
    <p:extLst>
      <p:ext uri="{BB962C8B-B14F-4D97-AF65-F5344CB8AC3E}">
        <p14:creationId xmlns:p14="http://schemas.microsoft.com/office/powerpoint/2010/main" val="6014512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1"/>
          <p:cNvSpPr>
            <a:spLocks noGrp="1"/>
          </p:cNvSpPr>
          <p:nvPr>
            <p:ph idx="1"/>
          </p:nvPr>
        </p:nvSpPr>
        <p:spPr>
          <a:xfrm>
            <a:off x="457200" y="685800"/>
            <a:ext cx="8229600" cy="5440363"/>
          </a:xfrm>
        </p:spPr>
        <p:txBody>
          <a:bodyPr>
            <a:normAutofit/>
          </a:bodyPr>
          <a:lstStyle/>
          <a:p>
            <a:pPr marL="0" indent="0">
              <a:buNone/>
            </a:pPr>
            <a:r>
              <a:rPr lang="en-US" sz="2000" b="1" dirty="0" smtClean="0"/>
              <a:t>	EFFECTS </a:t>
            </a:r>
            <a:r>
              <a:rPr lang="en-US" sz="2000" b="1" dirty="0"/>
              <a:t>OF MARROW </a:t>
            </a:r>
            <a:r>
              <a:rPr lang="en-US" sz="2000" b="1" dirty="0" smtClean="0"/>
              <a:t>EXPANSION</a:t>
            </a:r>
          </a:p>
          <a:p>
            <a:r>
              <a:rPr lang="en-US" sz="2000" dirty="0" smtClean="0"/>
              <a:t>Pathological fractures due to </a:t>
            </a:r>
            <a:r>
              <a:rPr lang="en-US" sz="2000" b="1" dirty="0" smtClean="0"/>
              <a:t>cortical thinning</a:t>
            </a:r>
          </a:p>
          <a:p>
            <a:pPr eaLnBrk="1" hangingPunct="1"/>
            <a:r>
              <a:rPr lang="en-US" sz="2000" b="1" dirty="0" smtClean="0"/>
              <a:t>Deformities</a:t>
            </a:r>
            <a:r>
              <a:rPr lang="en-US" sz="2000" dirty="0" smtClean="0"/>
              <a:t> of skull and face</a:t>
            </a:r>
          </a:p>
          <a:p>
            <a:pPr eaLnBrk="1" hangingPunct="1"/>
            <a:r>
              <a:rPr lang="en-US" sz="2000" b="1" dirty="0" smtClean="0"/>
              <a:t>Sinus and middle ear infection </a:t>
            </a:r>
            <a:r>
              <a:rPr lang="en-US" sz="2000" dirty="0" smtClean="0"/>
              <a:t>due to ineffective drainage </a:t>
            </a:r>
          </a:p>
          <a:p>
            <a:pPr eaLnBrk="1" hangingPunct="1"/>
            <a:r>
              <a:rPr lang="en-US" sz="2000" b="1" dirty="0" smtClean="0"/>
              <a:t>Folate deficiency</a:t>
            </a:r>
          </a:p>
          <a:p>
            <a:pPr eaLnBrk="1" hangingPunct="1"/>
            <a:r>
              <a:rPr lang="en-US" sz="2000" b="1" dirty="0" err="1" smtClean="0"/>
              <a:t>Hypermetabolic</a:t>
            </a:r>
            <a:r>
              <a:rPr lang="en-US" sz="2000" dirty="0" smtClean="0"/>
              <a:t> state -&gt; fever, wasting</a:t>
            </a:r>
          </a:p>
          <a:p>
            <a:pPr eaLnBrk="1" hangingPunct="1"/>
            <a:r>
              <a:rPr lang="en-US" sz="2000" dirty="0" smtClean="0"/>
              <a:t>Increased absorption of iron from intestine</a:t>
            </a:r>
          </a:p>
          <a:p>
            <a:pPr eaLnBrk="1" hangingPunct="1"/>
            <a:endParaRPr lang="en-US" sz="2000" dirty="0" smtClean="0"/>
          </a:p>
          <a:p>
            <a:pPr marL="0" indent="0">
              <a:buNone/>
            </a:pPr>
            <a:r>
              <a:rPr lang="en-US" sz="2000" b="1" dirty="0" smtClean="0"/>
              <a:t> 	JAUNDICE</a:t>
            </a:r>
          </a:p>
          <a:p>
            <a:r>
              <a:rPr lang="en-US" sz="2000" b="1" dirty="0"/>
              <a:t>Unconjugated </a:t>
            </a:r>
            <a:r>
              <a:rPr lang="en-US" sz="2000" b="1" dirty="0" err="1"/>
              <a:t>hyperbilirubinemia</a:t>
            </a:r>
            <a:r>
              <a:rPr lang="en-US" sz="2000" b="1" dirty="0"/>
              <a:t> </a:t>
            </a:r>
            <a:r>
              <a:rPr lang="en-US" sz="2000" dirty="0"/>
              <a:t>- hemolysis</a:t>
            </a:r>
          </a:p>
          <a:p>
            <a:r>
              <a:rPr lang="en-US" sz="2000" b="1" dirty="0"/>
              <a:t>Hepatitis</a:t>
            </a:r>
            <a:r>
              <a:rPr lang="en-US" sz="2000" dirty="0"/>
              <a:t> - transfusion, hemochromatosis</a:t>
            </a:r>
          </a:p>
          <a:p>
            <a:r>
              <a:rPr lang="en-US" sz="2000" dirty="0"/>
              <a:t>GB stones - obstructive jaundice</a:t>
            </a:r>
          </a:p>
          <a:p>
            <a:r>
              <a:rPr lang="en-US" sz="2000" dirty="0"/>
              <a:t>cholangitis</a:t>
            </a:r>
          </a:p>
          <a:p>
            <a:pPr eaLnBrk="1" hangingPunct="1"/>
            <a:endParaRPr lang="en-US" sz="2000" dirty="0" smtClean="0"/>
          </a:p>
          <a:p>
            <a:pPr eaLnBrk="1" hangingPunct="1"/>
            <a:endParaRPr lang="en-US" sz="2000" dirty="0" smtClean="0"/>
          </a:p>
          <a:p>
            <a:pPr eaLnBrk="1" hangingPunct="1"/>
            <a:endParaRPr lang="en-US" sz="2000" dirty="0" smtClean="0"/>
          </a:p>
        </p:txBody>
      </p:sp>
      <p:sp>
        <p:nvSpPr>
          <p:cNvPr id="2" name="Date Placeholder 1"/>
          <p:cNvSpPr>
            <a:spLocks noGrp="1"/>
          </p:cNvSpPr>
          <p:nvPr>
            <p:ph type="dt" sz="half" idx="10"/>
          </p:nvPr>
        </p:nvSpPr>
        <p:spPr/>
        <p:txBody>
          <a:bodyPr/>
          <a:lstStyle/>
          <a:p>
            <a:fld id="{C1BEEB38-7F12-48DB-B97B-C1E5044CF14A}"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22</a:t>
            </a:fld>
            <a:endParaRPr lang="en-US"/>
          </a:p>
        </p:txBody>
      </p:sp>
    </p:spTree>
    <p:extLst>
      <p:ext uri="{BB962C8B-B14F-4D97-AF65-F5344CB8AC3E}">
        <p14:creationId xmlns:p14="http://schemas.microsoft.com/office/powerpoint/2010/main" val="8006098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p:cNvSpPr>
          <p:nvPr>
            <p:ph type="body" idx="1"/>
          </p:nvPr>
        </p:nvSpPr>
        <p:spPr>
          <a:xfrm>
            <a:off x="304800" y="762000"/>
            <a:ext cx="8686800" cy="5562600"/>
          </a:xfrm>
        </p:spPr>
        <p:txBody>
          <a:bodyPr>
            <a:normAutofit/>
          </a:bodyPr>
          <a:lstStyle/>
          <a:p>
            <a:pPr marL="0" indent="0">
              <a:buNone/>
            </a:pPr>
            <a:r>
              <a:rPr lang="en-US" sz="2000" b="1" dirty="0" smtClean="0"/>
              <a:t>HEPATOMEGALY</a:t>
            </a:r>
          </a:p>
          <a:p>
            <a:r>
              <a:rPr lang="en-US" sz="2000" b="1" dirty="0" smtClean="0"/>
              <a:t>Extra medullary </a:t>
            </a:r>
            <a:r>
              <a:rPr lang="en-US" sz="2000" b="1" dirty="0" err="1" smtClean="0"/>
              <a:t>erythropoeisis</a:t>
            </a:r>
            <a:endParaRPr lang="en-US" sz="2000" b="1" dirty="0" smtClean="0"/>
          </a:p>
          <a:p>
            <a:r>
              <a:rPr lang="en-US" sz="2000" dirty="0" smtClean="0"/>
              <a:t>Iron released from breakdown of endogenous or transfused RBCs </a:t>
            </a:r>
            <a:r>
              <a:rPr lang="en-US" sz="2000" dirty="0"/>
              <a:t> </a:t>
            </a:r>
            <a:r>
              <a:rPr lang="en-US" sz="2000" dirty="0" smtClean="0"/>
              <a:t>              cannot be utilized for  </a:t>
            </a:r>
            <a:r>
              <a:rPr lang="en-US" sz="2000" dirty="0" err="1" smtClean="0"/>
              <a:t>Hb</a:t>
            </a:r>
            <a:r>
              <a:rPr lang="en-US" sz="2000" dirty="0" smtClean="0"/>
              <a:t> synthesis – </a:t>
            </a:r>
            <a:r>
              <a:rPr lang="en-US" sz="2000" b="1" dirty="0" err="1" smtClean="0"/>
              <a:t>hemosiderosis</a:t>
            </a:r>
            <a:endParaRPr lang="en-US" sz="2000" b="1" dirty="0" smtClean="0"/>
          </a:p>
          <a:p>
            <a:r>
              <a:rPr lang="en-US" sz="2000" dirty="0" smtClean="0"/>
              <a:t>Hemochromatosis</a:t>
            </a:r>
          </a:p>
          <a:p>
            <a:r>
              <a:rPr lang="en-US" sz="2000" dirty="0" smtClean="0"/>
              <a:t>Infections – transfusion related - </a:t>
            </a:r>
            <a:r>
              <a:rPr lang="en-US" sz="2000" dirty="0" err="1" smtClean="0"/>
              <a:t>Hep</a:t>
            </a:r>
            <a:r>
              <a:rPr lang="en-US" sz="2000" dirty="0" smtClean="0"/>
              <a:t> B,C, HIV</a:t>
            </a:r>
          </a:p>
          <a:p>
            <a:r>
              <a:rPr lang="en-US" sz="2000" dirty="0" smtClean="0"/>
              <a:t>Chronic active hepatitis</a:t>
            </a:r>
          </a:p>
          <a:p>
            <a:endParaRPr lang="en-US" sz="2000" dirty="0" smtClean="0"/>
          </a:p>
          <a:p>
            <a:pPr marL="0" indent="0">
              <a:buNone/>
            </a:pPr>
            <a:r>
              <a:rPr lang="en-US" sz="2000" b="1" dirty="0"/>
              <a:t>SPLENOMEGALY</a:t>
            </a:r>
            <a:endParaRPr lang="en-US" sz="2000" b="1" dirty="0" smtClean="0"/>
          </a:p>
          <a:p>
            <a:r>
              <a:rPr lang="en-US" sz="2000" b="1" dirty="0"/>
              <a:t>Extra medullary </a:t>
            </a:r>
            <a:r>
              <a:rPr lang="en-US" sz="2000" b="1" dirty="0" err="1"/>
              <a:t>hematopoeisis</a:t>
            </a:r>
            <a:endParaRPr lang="en-US" sz="2000" b="1" dirty="0"/>
          </a:p>
          <a:p>
            <a:r>
              <a:rPr lang="en-US" sz="2000" dirty="0"/>
              <a:t>Work hypertrophy due to constant hemolysis</a:t>
            </a:r>
          </a:p>
          <a:p>
            <a:r>
              <a:rPr lang="en-US" sz="2000" dirty="0" err="1"/>
              <a:t>Hypersplenism</a:t>
            </a:r>
            <a:r>
              <a:rPr lang="en-US" sz="2000" dirty="0"/>
              <a:t> (progressive splenomegaly)</a:t>
            </a:r>
          </a:p>
          <a:p>
            <a:endParaRPr lang="en-US" sz="2000" dirty="0" smtClean="0"/>
          </a:p>
          <a:p>
            <a:endParaRPr lang="en-US" sz="2000" dirty="0" smtClean="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150" b="10863"/>
          <a:stretch/>
        </p:blipFill>
        <p:spPr bwMode="auto">
          <a:xfrm>
            <a:off x="6054436" y="2452255"/>
            <a:ext cx="2609850" cy="2937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p:cNvSpPr>
            <a:spLocks noGrp="1"/>
          </p:cNvSpPr>
          <p:nvPr>
            <p:ph type="dt" sz="half" idx="10"/>
          </p:nvPr>
        </p:nvSpPr>
        <p:spPr/>
        <p:txBody>
          <a:bodyPr/>
          <a:lstStyle/>
          <a:p>
            <a:fld id="{5FC29EA6-DFD3-4C59-9884-AE608C9AB57C}"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23</a:t>
            </a:fld>
            <a:endParaRPr lang="en-US"/>
          </a:p>
        </p:txBody>
      </p:sp>
    </p:spTree>
    <p:extLst>
      <p:ext uri="{BB962C8B-B14F-4D97-AF65-F5344CB8AC3E}">
        <p14:creationId xmlns:p14="http://schemas.microsoft.com/office/powerpoint/2010/main" val="23212235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1"/>
          <p:cNvSpPr>
            <a:spLocks noGrp="1"/>
          </p:cNvSpPr>
          <p:nvPr>
            <p:ph idx="1"/>
          </p:nvPr>
        </p:nvSpPr>
        <p:spPr/>
        <p:txBody>
          <a:bodyPr>
            <a:normAutofit/>
          </a:bodyPr>
          <a:lstStyle/>
          <a:p>
            <a:pPr marL="0" indent="0">
              <a:buNone/>
            </a:pPr>
            <a:r>
              <a:rPr lang="en-US" sz="2000" b="1" dirty="0"/>
              <a:t>INFECTIONS </a:t>
            </a:r>
            <a:endParaRPr lang="en-US" sz="2000" b="1" dirty="0" smtClean="0"/>
          </a:p>
          <a:p>
            <a:r>
              <a:rPr lang="en-US" sz="2000" dirty="0" smtClean="0"/>
              <a:t>Poor nutrition</a:t>
            </a:r>
          </a:p>
          <a:p>
            <a:pPr eaLnBrk="1" hangingPunct="1"/>
            <a:r>
              <a:rPr lang="en-US" sz="2000" dirty="0" smtClean="0"/>
              <a:t>Increased iron in body</a:t>
            </a:r>
          </a:p>
          <a:p>
            <a:pPr eaLnBrk="1" hangingPunct="1"/>
            <a:r>
              <a:rPr lang="en-US" sz="2000" dirty="0" smtClean="0"/>
              <a:t>Blockage of monocyte-macrophage system</a:t>
            </a:r>
          </a:p>
          <a:p>
            <a:pPr eaLnBrk="1" hangingPunct="1"/>
            <a:r>
              <a:rPr lang="en-US" sz="2000" dirty="0" err="1" smtClean="0"/>
              <a:t>Hypersplenism</a:t>
            </a:r>
            <a:r>
              <a:rPr lang="en-US" sz="2000" dirty="0" smtClean="0"/>
              <a:t>- leukopenia</a:t>
            </a:r>
          </a:p>
          <a:p>
            <a:pPr eaLnBrk="1" hangingPunct="1"/>
            <a:r>
              <a:rPr lang="en-US" sz="2000" dirty="0" smtClean="0"/>
              <a:t>Infections associated with transfusions</a:t>
            </a:r>
          </a:p>
        </p:txBody>
      </p:sp>
      <p:sp>
        <p:nvSpPr>
          <p:cNvPr id="2" name="Date Placeholder 1"/>
          <p:cNvSpPr>
            <a:spLocks noGrp="1"/>
          </p:cNvSpPr>
          <p:nvPr>
            <p:ph type="dt" sz="half" idx="10"/>
          </p:nvPr>
        </p:nvSpPr>
        <p:spPr/>
        <p:txBody>
          <a:bodyPr/>
          <a:lstStyle/>
          <a:p>
            <a:fld id="{0AD3F6D7-AE8F-46AB-B681-5C105222C90A}"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24</a:t>
            </a:fld>
            <a:endParaRPr lang="en-US"/>
          </a:p>
        </p:txBody>
      </p:sp>
    </p:spTree>
    <p:extLst>
      <p:ext uri="{BB962C8B-B14F-4D97-AF65-F5344CB8AC3E}">
        <p14:creationId xmlns:p14="http://schemas.microsoft.com/office/powerpoint/2010/main" val="35393439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1"/>
          <p:cNvSpPr>
            <a:spLocks noGrp="1"/>
          </p:cNvSpPr>
          <p:nvPr>
            <p:ph idx="1"/>
          </p:nvPr>
        </p:nvSpPr>
        <p:spPr>
          <a:xfrm>
            <a:off x="457200" y="228600"/>
            <a:ext cx="8229600" cy="5778500"/>
          </a:xfrm>
        </p:spPr>
        <p:txBody>
          <a:bodyPr>
            <a:normAutofit fontScale="92500" lnSpcReduction="20000"/>
          </a:bodyPr>
          <a:lstStyle/>
          <a:p>
            <a:pPr marL="0" indent="0">
              <a:lnSpc>
                <a:spcPct val="170000"/>
              </a:lnSpc>
              <a:buNone/>
            </a:pPr>
            <a:r>
              <a:rPr lang="en-US" sz="2000" b="1" dirty="0"/>
              <a:t>ACCUMULATION OF </a:t>
            </a:r>
            <a:r>
              <a:rPr lang="en-US" sz="2000" b="1" dirty="0" smtClean="0"/>
              <a:t>IRON</a:t>
            </a:r>
          </a:p>
          <a:p>
            <a:pPr>
              <a:lnSpc>
                <a:spcPct val="170000"/>
              </a:lnSpc>
            </a:pPr>
            <a:r>
              <a:rPr lang="en-US" sz="2000" b="1" dirty="0" smtClean="0"/>
              <a:t>Deposition in pituitary </a:t>
            </a:r>
            <a:r>
              <a:rPr lang="en-US" sz="2000" dirty="0" smtClean="0"/>
              <a:t>- endocrine disturbance, short stature, delayed puberty, poor sec. sexual characteristics</a:t>
            </a:r>
          </a:p>
          <a:p>
            <a:pPr eaLnBrk="1" hangingPunct="1">
              <a:lnSpc>
                <a:spcPct val="170000"/>
              </a:lnSpc>
            </a:pPr>
            <a:r>
              <a:rPr lang="en-US" sz="2000" dirty="0" smtClean="0"/>
              <a:t>Hemochromatosis - cirrhosis of </a:t>
            </a:r>
            <a:r>
              <a:rPr lang="en-US" sz="2000" b="1" dirty="0" smtClean="0"/>
              <a:t>liver</a:t>
            </a:r>
          </a:p>
          <a:p>
            <a:pPr eaLnBrk="1" hangingPunct="1">
              <a:lnSpc>
                <a:spcPct val="170000"/>
              </a:lnSpc>
            </a:pPr>
            <a:r>
              <a:rPr lang="en-US" sz="2000" dirty="0" smtClean="0"/>
              <a:t>Cardiomyopathy (</a:t>
            </a:r>
            <a:r>
              <a:rPr lang="en-US" sz="2000" b="1" dirty="0" smtClean="0"/>
              <a:t>cardia</a:t>
            </a:r>
            <a:r>
              <a:rPr lang="en-US" sz="2000" dirty="0" smtClean="0"/>
              <a:t>c </a:t>
            </a:r>
            <a:r>
              <a:rPr lang="en-US" sz="2000" dirty="0" err="1" smtClean="0"/>
              <a:t>hemosiderosis</a:t>
            </a:r>
            <a:r>
              <a:rPr lang="en-US" sz="2000" dirty="0" smtClean="0"/>
              <a:t>) -cardiac failure, sterile pericarditis, </a:t>
            </a:r>
            <a:r>
              <a:rPr lang="en-US" sz="2000" dirty="0" err="1" smtClean="0"/>
              <a:t>arrythmias</a:t>
            </a:r>
            <a:r>
              <a:rPr lang="en-US" sz="2000" dirty="0" smtClean="0"/>
              <a:t>, heart block</a:t>
            </a:r>
          </a:p>
          <a:p>
            <a:pPr eaLnBrk="1" hangingPunct="1">
              <a:lnSpc>
                <a:spcPct val="170000"/>
              </a:lnSpc>
            </a:pPr>
            <a:r>
              <a:rPr lang="en-US" sz="2000" dirty="0" smtClean="0"/>
              <a:t>Deposition in </a:t>
            </a:r>
            <a:r>
              <a:rPr lang="en-US" sz="2000" b="1" dirty="0" smtClean="0"/>
              <a:t>pancreas</a:t>
            </a:r>
            <a:r>
              <a:rPr lang="en-US" sz="2000" dirty="0" smtClean="0"/>
              <a:t> -diabetes mellitus</a:t>
            </a:r>
          </a:p>
          <a:p>
            <a:pPr>
              <a:lnSpc>
                <a:spcPct val="170000"/>
              </a:lnSpc>
            </a:pPr>
            <a:r>
              <a:rPr lang="en-US" sz="2000" b="1" dirty="0"/>
              <a:t>Lungs</a:t>
            </a:r>
            <a:r>
              <a:rPr lang="en-US" sz="2000" dirty="0"/>
              <a:t>: restrictive lung defects</a:t>
            </a:r>
          </a:p>
          <a:p>
            <a:pPr>
              <a:lnSpc>
                <a:spcPct val="170000"/>
              </a:lnSpc>
            </a:pPr>
            <a:r>
              <a:rPr lang="en-US" sz="2000" b="1" dirty="0"/>
              <a:t>Adrena</a:t>
            </a:r>
            <a:r>
              <a:rPr lang="en-US" sz="2000" dirty="0"/>
              <a:t>l insufficiency</a:t>
            </a:r>
          </a:p>
          <a:p>
            <a:pPr>
              <a:lnSpc>
                <a:spcPct val="170000"/>
              </a:lnSpc>
            </a:pPr>
            <a:r>
              <a:rPr lang="en-US" sz="2000" b="1" dirty="0"/>
              <a:t>Hypothyroidism, </a:t>
            </a:r>
            <a:r>
              <a:rPr lang="en-US" sz="2000" b="1" dirty="0" err="1"/>
              <a:t>hypoparathyroidism</a:t>
            </a:r>
            <a:endParaRPr lang="en-US" sz="2000" b="1" dirty="0"/>
          </a:p>
          <a:p>
            <a:pPr>
              <a:lnSpc>
                <a:spcPct val="170000"/>
              </a:lnSpc>
            </a:pPr>
            <a:r>
              <a:rPr lang="en-US" sz="2000" dirty="0"/>
              <a:t>Increased </a:t>
            </a:r>
            <a:r>
              <a:rPr lang="en-US" sz="2000" dirty="0" err="1"/>
              <a:t>susceptibity</a:t>
            </a:r>
            <a:r>
              <a:rPr lang="en-US" sz="2000" dirty="0"/>
              <a:t> to </a:t>
            </a:r>
            <a:r>
              <a:rPr lang="en-US" sz="2000" b="1" dirty="0"/>
              <a:t>infections</a:t>
            </a:r>
            <a:r>
              <a:rPr lang="en-US" sz="2000" dirty="0"/>
              <a:t> (iron </a:t>
            </a:r>
            <a:r>
              <a:rPr lang="en-US" sz="2000" dirty="0" err="1"/>
              <a:t>favours</a:t>
            </a:r>
            <a:r>
              <a:rPr lang="en-US" sz="2000" dirty="0"/>
              <a:t> bacterial growth) </a:t>
            </a:r>
            <a:r>
              <a:rPr lang="en-US" sz="2000" dirty="0" err="1"/>
              <a:t>espc</a:t>
            </a:r>
            <a:r>
              <a:rPr lang="en-US" sz="2000" dirty="0"/>
              <a:t> : </a:t>
            </a:r>
            <a:r>
              <a:rPr lang="en-US" sz="2000" i="1" dirty="0"/>
              <a:t>Yersinia </a:t>
            </a:r>
            <a:r>
              <a:rPr lang="en-US" sz="2000" dirty="0"/>
              <a:t>infections</a:t>
            </a:r>
          </a:p>
          <a:p>
            <a:pPr eaLnBrk="1" hangingPunct="1">
              <a:lnSpc>
                <a:spcPct val="170000"/>
              </a:lnSpc>
            </a:pPr>
            <a:endParaRPr lang="en-US" sz="2000" dirty="0" smtClean="0"/>
          </a:p>
          <a:p>
            <a:pPr eaLnBrk="1" hangingPunct="1">
              <a:lnSpc>
                <a:spcPct val="170000"/>
              </a:lnSpc>
            </a:pPr>
            <a:endParaRPr lang="en-US" sz="2000" dirty="0" smtClean="0"/>
          </a:p>
        </p:txBody>
      </p:sp>
      <p:sp>
        <p:nvSpPr>
          <p:cNvPr id="2" name="Date Placeholder 1"/>
          <p:cNvSpPr>
            <a:spLocks noGrp="1"/>
          </p:cNvSpPr>
          <p:nvPr>
            <p:ph type="dt" sz="half" idx="10"/>
          </p:nvPr>
        </p:nvSpPr>
        <p:spPr/>
        <p:txBody>
          <a:bodyPr/>
          <a:lstStyle/>
          <a:p>
            <a:fld id="{7F4A2397-4AC0-479F-8F64-8C3FA48BC862}"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25</a:t>
            </a:fld>
            <a:endParaRPr lang="en-US"/>
          </a:p>
        </p:txBody>
      </p:sp>
    </p:spTree>
    <p:extLst>
      <p:ext uri="{BB962C8B-B14F-4D97-AF65-F5344CB8AC3E}">
        <p14:creationId xmlns:p14="http://schemas.microsoft.com/office/powerpoint/2010/main" val="37857419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normAutofit/>
          </a:bodyPr>
          <a:lstStyle/>
          <a:p>
            <a:pPr algn="l"/>
            <a:r>
              <a:rPr lang="en-US" sz="2800" b="1" dirty="0" smtClean="0">
                <a:latin typeface="+mn-lt"/>
              </a:rPr>
              <a:t>Clinical manifestations of Thalassemia Major</a:t>
            </a:r>
            <a:endParaRPr lang="en-US" sz="2800" b="1" dirty="0">
              <a:latin typeface="+mn-lt"/>
            </a:endParaRPr>
          </a:p>
        </p:txBody>
      </p:sp>
      <p:sp>
        <p:nvSpPr>
          <p:cNvPr id="2" name="Content Placeholder 1"/>
          <p:cNvSpPr>
            <a:spLocks noGrp="1"/>
          </p:cNvSpPr>
          <p:nvPr>
            <p:ph sz="quarter" idx="1"/>
          </p:nvPr>
        </p:nvSpPr>
        <p:spPr>
          <a:xfrm>
            <a:off x="457200" y="838200"/>
            <a:ext cx="8229600" cy="5105400"/>
          </a:xfrm>
        </p:spPr>
        <p:txBody>
          <a:bodyPr>
            <a:noAutofit/>
          </a:bodyPr>
          <a:lstStyle/>
          <a:p>
            <a:pPr>
              <a:buNone/>
            </a:pPr>
            <a:r>
              <a:rPr lang="en-US" sz="2000" b="1" dirty="0" smtClean="0"/>
              <a:t>INFANTS:</a:t>
            </a:r>
            <a:endParaRPr lang="en-US" sz="2000" b="1" dirty="0"/>
          </a:p>
          <a:p>
            <a:r>
              <a:rPr lang="en-US" sz="2000" dirty="0"/>
              <a:t>Age of presentation: 6-9 </a:t>
            </a:r>
            <a:r>
              <a:rPr lang="en-US" sz="2000" dirty="0" err="1"/>
              <a:t>mo</a:t>
            </a:r>
            <a:r>
              <a:rPr lang="en-US" sz="2000" dirty="0"/>
              <a:t> (</a:t>
            </a:r>
            <a:r>
              <a:rPr lang="en-US" sz="2000" dirty="0" err="1"/>
              <a:t>Hb</a:t>
            </a:r>
            <a:r>
              <a:rPr lang="en-US" sz="2000" dirty="0"/>
              <a:t> F replaced by </a:t>
            </a:r>
            <a:r>
              <a:rPr lang="en-US" sz="2000" dirty="0" err="1"/>
              <a:t>Hb</a:t>
            </a:r>
            <a:r>
              <a:rPr lang="en-US" sz="2000" dirty="0"/>
              <a:t> A)</a:t>
            </a:r>
          </a:p>
          <a:p>
            <a:r>
              <a:rPr lang="en-US" sz="2000" dirty="0"/>
              <a:t>Progressive pallor and jaundice</a:t>
            </a:r>
          </a:p>
          <a:p>
            <a:r>
              <a:rPr lang="en-US" sz="2000" dirty="0"/>
              <a:t>Cardiac failure</a:t>
            </a:r>
          </a:p>
          <a:p>
            <a:r>
              <a:rPr lang="en-US" sz="2000" dirty="0"/>
              <a:t>Failure to thrive, gross motor delay</a:t>
            </a:r>
          </a:p>
          <a:p>
            <a:r>
              <a:rPr lang="en-US" sz="2000" dirty="0"/>
              <a:t>Feeding problems</a:t>
            </a:r>
          </a:p>
          <a:p>
            <a:r>
              <a:rPr lang="en-US" sz="2000" dirty="0"/>
              <a:t>Bouts of fever and diarrhea</a:t>
            </a:r>
          </a:p>
          <a:p>
            <a:r>
              <a:rPr lang="en-US" sz="2000" dirty="0"/>
              <a:t>Hepatosplenomegaly </a:t>
            </a:r>
            <a:endParaRPr lang="en-US" sz="2000" dirty="0" smtClean="0"/>
          </a:p>
          <a:p>
            <a:pPr marL="365760" indent="-256032">
              <a:buNone/>
              <a:defRPr/>
            </a:pPr>
            <a:r>
              <a:rPr lang="en-US" sz="1800" b="1" dirty="0"/>
              <a:t>BY CHILDHOOD</a:t>
            </a:r>
            <a:r>
              <a:rPr lang="en-US" sz="1800" b="1" dirty="0" smtClean="0"/>
              <a:t>:</a:t>
            </a:r>
          </a:p>
          <a:p>
            <a:pPr marL="452628">
              <a:defRPr/>
            </a:pPr>
            <a:r>
              <a:rPr lang="en-US" sz="2000" dirty="0" smtClean="0"/>
              <a:t>Growth </a:t>
            </a:r>
            <a:r>
              <a:rPr lang="en-US" sz="2000" dirty="0"/>
              <a:t>retardation</a:t>
            </a:r>
          </a:p>
          <a:p>
            <a:pPr marL="452628">
              <a:defRPr/>
            </a:pPr>
            <a:r>
              <a:rPr lang="en-US" sz="2000" dirty="0"/>
              <a:t>Severe anemia-cardiac dilatation</a:t>
            </a:r>
          </a:p>
          <a:p>
            <a:pPr marL="452628">
              <a:defRPr/>
            </a:pPr>
            <a:r>
              <a:rPr lang="en-US" sz="2000" dirty="0"/>
              <a:t>Transfusion </a:t>
            </a:r>
            <a:r>
              <a:rPr lang="en-US" sz="2000" dirty="0" err="1"/>
              <a:t>dependant</a:t>
            </a:r>
            <a:endParaRPr lang="en-US" sz="2000" dirty="0"/>
          </a:p>
          <a:p>
            <a:pPr marL="452628">
              <a:defRPr/>
            </a:pPr>
            <a:r>
              <a:rPr lang="en-US" sz="2000" dirty="0"/>
              <a:t>Icterus  </a:t>
            </a:r>
          </a:p>
          <a:p>
            <a:pPr marL="452628">
              <a:defRPr/>
            </a:pPr>
            <a:r>
              <a:rPr lang="en-US" sz="2000" dirty="0"/>
              <a:t>Changes in skeletal system</a:t>
            </a:r>
          </a:p>
          <a:p>
            <a:endParaRPr lang="en-US" sz="2000" dirty="0"/>
          </a:p>
          <a:p>
            <a:pPr marL="0" indent="0">
              <a:buNone/>
            </a:pPr>
            <a:endParaRPr lang="en-US" sz="2000" dirty="0" smtClean="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7057" y="1600200"/>
            <a:ext cx="2285943"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56" y="3810000"/>
            <a:ext cx="2362143"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ate Placeholder 3"/>
          <p:cNvSpPr>
            <a:spLocks noGrp="1"/>
          </p:cNvSpPr>
          <p:nvPr>
            <p:ph type="dt" sz="half" idx="10"/>
          </p:nvPr>
        </p:nvSpPr>
        <p:spPr/>
        <p:txBody>
          <a:bodyPr/>
          <a:lstStyle/>
          <a:p>
            <a:fld id="{615DECFB-DDAD-4740-B125-DE1C3F85352A}"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26</a:t>
            </a:fld>
            <a:endParaRPr lang="en-US"/>
          </a:p>
        </p:txBody>
      </p:sp>
    </p:spTree>
    <p:extLst>
      <p:ext uri="{BB962C8B-B14F-4D97-AF65-F5344CB8AC3E}">
        <p14:creationId xmlns:p14="http://schemas.microsoft.com/office/powerpoint/2010/main" val="22088136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1"/>
          <p:cNvSpPr>
            <a:spLocks noGrp="1"/>
          </p:cNvSpPr>
          <p:nvPr>
            <p:ph idx="1"/>
          </p:nvPr>
        </p:nvSpPr>
        <p:spPr>
          <a:xfrm>
            <a:off x="457200" y="1219200"/>
            <a:ext cx="8229600" cy="5410200"/>
          </a:xfrm>
        </p:spPr>
        <p:txBody>
          <a:bodyPr>
            <a:normAutofit/>
          </a:bodyPr>
          <a:lstStyle/>
          <a:p>
            <a:pPr eaLnBrk="1" hangingPunct="1">
              <a:buFont typeface="Wingdings 3" pitchFamily="18" charset="2"/>
              <a:buNone/>
            </a:pPr>
            <a:r>
              <a:rPr lang="en-US" sz="2000" b="1" dirty="0" smtClean="0">
                <a:solidFill>
                  <a:srgbClr val="0070C0"/>
                </a:solidFill>
              </a:rPr>
              <a:t>CHIPMUNK FACIES (HEMOLYTIC FACIES):</a:t>
            </a:r>
          </a:p>
          <a:p>
            <a:pPr eaLnBrk="1" hangingPunct="1"/>
            <a:r>
              <a:rPr lang="en-US" sz="2000" b="1" dirty="0" smtClean="0"/>
              <a:t>Frontal bossing, maxillary hypertrophy, </a:t>
            </a:r>
          </a:p>
          <a:p>
            <a:pPr marL="0" indent="0" eaLnBrk="1" hangingPunct="1">
              <a:buNone/>
            </a:pPr>
            <a:r>
              <a:rPr lang="en-US" sz="2000" b="1" dirty="0" smtClean="0"/>
              <a:t>      depression of nasal bridge , Malocclusion of teeth</a:t>
            </a:r>
          </a:p>
          <a:p>
            <a:pPr eaLnBrk="1" hangingPunct="1">
              <a:buFont typeface="Wingdings 3" pitchFamily="18" charset="2"/>
              <a:buNone/>
            </a:pPr>
            <a:r>
              <a:rPr lang="en-US" sz="2000" b="1" dirty="0" smtClean="0">
                <a:solidFill>
                  <a:srgbClr val="0070C0"/>
                </a:solidFill>
              </a:rPr>
              <a:t>PARAVERTEBRAL MASSES:</a:t>
            </a:r>
          </a:p>
          <a:p>
            <a:pPr eaLnBrk="1" hangingPunct="1"/>
            <a:r>
              <a:rPr lang="en-US" sz="2000" dirty="0" smtClean="0"/>
              <a:t>Broad expansion of ribs at vertebral attachment</a:t>
            </a:r>
          </a:p>
          <a:p>
            <a:pPr eaLnBrk="1" hangingPunct="1"/>
            <a:r>
              <a:rPr lang="en-US" sz="2000" dirty="0" err="1" smtClean="0"/>
              <a:t>Paraparesis</a:t>
            </a:r>
            <a:endParaRPr lang="en-US" sz="2000" dirty="0" smtClean="0"/>
          </a:p>
          <a:p>
            <a:pPr eaLnBrk="1" hangingPunct="1">
              <a:buFont typeface="Wingdings 3" pitchFamily="18" charset="2"/>
              <a:buNone/>
            </a:pPr>
            <a:r>
              <a:rPr lang="en-US" sz="2000" b="1" dirty="0" smtClean="0">
                <a:solidFill>
                  <a:srgbClr val="0070C0"/>
                </a:solidFill>
              </a:rPr>
              <a:t>PATHOLOGICAL FRACTURES</a:t>
            </a:r>
            <a:r>
              <a:rPr lang="en-US" sz="2000" dirty="0" smtClean="0">
                <a:solidFill>
                  <a:srgbClr val="0070C0"/>
                </a:solidFill>
              </a:rPr>
              <a:t>:</a:t>
            </a:r>
          </a:p>
          <a:p>
            <a:pPr eaLnBrk="1" hangingPunct="1"/>
            <a:r>
              <a:rPr lang="en-US" sz="2000" dirty="0" smtClean="0"/>
              <a:t>Cortical thinning</a:t>
            </a:r>
          </a:p>
          <a:p>
            <a:pPr eaLnBrk="1" hangingPunct="1"/>
            <a:r>
              <a:rPr lang="en-US" sz="2000" dirty="0" smtClean="0"/>
              <a:t>Increased porosity of long bones</a:t>
            </a:r>
          </a:p>
          <a:p>
            <a:pPr marL="0" indent="0" eaLnBrk="1" hangingPunct="1">
              <a:buNone/>
            </a:pPr>
            <a:r>
              <a:rPr lang="en-US" sz="2000" dirty="0" smtClean="0"/>
              <a:t> </a:t>
            </a:r>
            <a:r>
              <a:rPr lang="en-US" sz="2000" b="1" dirty="0" smtClean="0">
                <a:solidFill>
                  <a:srgbClr val="0070C0"/>
                </a:solidFill>
              </a:rPr>
              <a:t>DELAYED PNEUMATISATION OF SINUSES</a:t>
            </a:r>
          </a:p>
          <a:p>
            <a:pPr marL="0" indent="0" eaLnBrk="1" hangingPunct="1">
              <a:buNone/>
            </a:pPr>
            <a:endParaRPr lang="en-US" sz="2000" b="1" dirty="0" smtClean="0">
              <a:solidFill>
                <a:srgbClr val="0070C0"/>
              </a:solidFill>
            </a:endParaRPr>
          </a:p>
          <a:p>
            <a:pPr eaLnBrk="1" hangingPunct="1">
              <a:buFont typeface="Wingdings 3" pitchFamily="18" charset="2"/>
              <a:buNone/>
            </a:pPr>
            <a:r>
              <a:rPr lang="en-US" sz="2000" b="1" dirty="0" smtClean="0"/>
              <a:t> </a:t>
            </a:r>
            <a:r>
              <a:rPr lang="en-US" sz="2000" b="1" dirty="0" smtClean="0">
                <a:solidFill>
                  <a:srgbClr val="0070C0"/>
                </a:solidFill>
              </a:rPr>
              <a:t>PREMATURE FUSION OF EPIPHYSES </a:t>
            </a:r>
            <a:r>
              <a:rPr lang="en-US" sz="2000" dirty="0" smtClean="0"/>
              <a:t>-  </a:t>
            </a:r>
            <a:r>
              <a:rPr lang="en-US" sz="2000" b="1" dirty="0" smtClean="0"/>
              <a:t>Short stature</a:t>
            </a:r>
          </a:p>
        </p:txBody>
      </p:sp>
      <p:sp>
        <p:nvSpPr>
          <p:cNvPr id="3" name="Title 2"/>
          <p:cNvSpPr>
            <a:spLocks noGrp="1"/>
          </p:cNvSpPr>
          <p:nvPr>
            <p:ph type="title"/>
          </p:nvPr>
        </p:nvSpPr>
        <p:spPr/>
        <p:txBody>
          <a:bodyPr>
            <a:normAutofit/>
          </a:bodyPr>
          <a:lstStyle/>
          <a:p>
            <a:pPr algn="l" eaLnBrk="1" fontAlgn="auto" hangingPunct="1">
              <a:spcAft>
                <a:spcPts val="0"/>
              </a:spcAft>
              <a:defRPr/>
            </a:pPr>
            <a:r>
              <a:rPr lang="en-US" sz="2800" b="1" dirty="0" smtClean="0"/>
              <a:t>SKELETAL CHANGES</a:t>
            </a:r>
            <a:endParaRPr lang="en-US" sz="2800" b="1" dirty="0"/>
          </a:p>
        </p:txBody>
      </p:sp>
      <p:pic>
        <p:nvPicPr>
          <p:cNvPr id="30724" name="Picture 3" descr="thal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67600" y="76200"/>
            <a:ext cx="1295400" cy="196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837" t="18750" r="10581" b="11478"/>
          <a:stretch/>
        </p:blipFill>
        <p:spPr bwMode="auto">
          <a:xfrm>
            <a:off x="6019801" y="90055"/>
            <a:ext cx="1295399" cy="1948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2411412"/>
            <a:ext cx="1323109" cy="2236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23495" r="35778"/>
          <a:stretch/>
        </p:blipFill>
        <p:spPr bwMode="auto">
          <a:xfrm>
            <a:off x="6019801" y="3097212"/>
            <a:ext cx="1295400" cy="3303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p:cNvSpPr>
            <a:spLocks noGrp="1"/>
          </p:cNvSpPr>
          <p:nvPr>
            <p:ph type="dt" sz="half" idx="10"/>
          </p:nvPr>
        </p:nvSpPr>
        <p:spPr/>
        <p:txBody>
          <a:bodyPr/>
          <a:lstStyle/>
          <a:p>
            <a:fld id="{256439C0-A4C4-4FCE-855D-97A8E659780F}"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27</a:t>
            </a:fld>
            <a:endParaRPr lang="en-US"/>
          </a:p>
        </p:txBody>
      </p:sp>
    </p:spTree>
    <p:extLst>
      <p:ext uri="{BB962C8B-B14F-4D97-AF65-F5344CB8AC3E}">
        <p14:creationId xmlns:p14="http://schemas.microsoft.com/office/powerpoint/2010/main" val="4853837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normAutofit/>
          </a:bodyPr>
          <a:lstStyle/>
          <a:p>
            <a:pPr algn="l" eaLnBrk="1" hangingPunct="1">
              <a:defRPr/>
            </a:pPr>
            <a:r>
              <a:rPr lang="en-US" sz="2800" b="1" dirty="0" smtClean="0"/>
              <a:t>Other changes</a:t>
            </a:r>
          </a:p>
        </p:txBody>
      </p:sp>
      <p:sp>
        <p:nvSpPr>
          <p:cNvPr id="32771" name="Rectangle 3"/>
          <p:cNvSpPr>
            <a:spLocks noGrp="1" noChangeArrowheads="1"/>
          </p:cNvSpPr>
          <p:nvPr>
            <p:ph type="body" idx="1"/>
          </p:nvPr>
        </p:nvSpPr>
        <p:spPr/>
        <p:txBody>
          <a:bodyPr>
            <a:normAutofit/>
          </a:bodyPr>
          <a:lstStyle/>
          <a:p>
            <a:pPr eaLnBrk="1" hangingPunct="1">
              <a:lnSpc>
                <a:spcPct val="150000"/>
              </a:lnSpc>
            </a:pPr>
            <a:r>
              <a:rPr lang="en-US" sz="2000" dirty="0" smtClean="0"/>
              <a:t>Delayed menarche</a:t>
            </a:r>
          </a:p>
          <a:p>
            <a:pPr eaLnBrk="1" hangingPunct="1">
              <a:lnSpc>
                <a:spcPct val="150000"/>
              </a:lnSpc>
            </a:pPr>
            <a:r>
              <a:rPr lang="en-US" sz="2000" dirty="0" smtClean="0"/>
              <a:t>Gall-stones, leg ulcers</a:t>
            </a:r>
          </a:p>
          <a:p>
            <a:pPr eaLnBrk="1" hangingPunct="1">
              <a:lnSpc>
                <a:spcPct val="150000"/>
              </a:lnSpc>
            </a:pPr>
            <a:r>
              <a:rPr lang="en-US" sz="2000" dirty="0" smtClean="0"/>
              <a:t>Pericarditis</a:t>
            </a:r>
          </a:p>
          <a:p>
            <a:pPr eaLnBrk="1" hangingPunct="1">
              <a:lnSpc>
                <a:spcPct val="150000"/>
              </a:lnSpc>
            </a:pPr>
            <a:r>
              <a:rPr lang="en-US" sz="2000" dirty="0" smtClean="0"/>
              <a:t>Diabetes/ cirrhosis of liver</a:t>
            </a:r>
          </a:p>
          <a:p>
            <a:pPr eaLnBrk="1" hangingPunct="1">
              <a:lnSpc>
                <a:spcPct val="150000"/>
              </a:lnSpc>
            </a:pPr>
            <a:r>
              <a:rPr lang="en-US" sz="2000" dirty="0" smtClean="0"/>
              <a:t>Evidence of </a:t>
            </a:r>
            <a:r>
              <a:rPr lang="en-US" sz="2000" dirty="0" err="1" smtClean="0"/>
              <a:t>hypersplenism</a:t>
            </a:r>
            <a:endParaRPr lang="en-US" sz="2000" dirty="0" smtClean="0"/>
          </a:p>
        </p:txBody>
      </p:sp>
      <p:sp>
        <p:nvSpPr>
          <p:cNvPr id="2" name="Date Placeholder 1"/>
          <p:cNvSpPr>
            <a:spLocks noGrp="1"/>
          </p:cNvSpPr>
          <p:nvPr>
            <p:ph type="dt" sz="half" idx="10"/>
          </p:nvPr>
        </p:nvSpPr>
        <p:spPr/>
        <p:txBody>
          <a:bodyPr/>
          <a:lstStyle/>
          <a:p>
            <a:fld id="{C48D5FAB-C3B1-4856-806B-322BF5F98801}"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28</a:t>
            </a:fld>
            <a:endParaRPr lang="en-US"/>
          </a:p>
        </p:txBody>
      </p:sp>
    </p:spTree>
    <p:extLst>
      <p:ext uri="{BB962C8B-B14F-4D97-AF65-F5344CB8AC3E}">
        <p14:creationId xmlns:p14="http://schemas.microsoft.com/office/powerpoint/2010/main" val="30749328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1"/>
          <p:cNvSpPr>
            <a:spLocks noGrp="1"/>
          </p:cNvSpPr>
          <p:nvPr>
            <p:ph idx="1"/>
          </p:nvPr>
        </p:nvSpPr>
        <p:spPr>
          <a:xfrm>
            <a:off x="533400" y="1371600"/>
            <a:ext cx="8229600" cy="4525963"/>
          </a:xfrm>
        </p:spPr>
        <p:txBody>
          <a:bodyPr>
            <a:normAutofit/>
          </a:bodyPr>
          <a:lstStyle/>
          <a:p>
            <a:pPr eaLnBrk="1" hangingPunct="1">
              <a:lnSpc>
                <a:spcPct val="150000"/>
              </a:lnSpc>
            </a:pPr>
            <a:r>
              <a:rPr lang="en-US" sz="2000" b="1" dirty="0" smtClean="0"/>
              <a:t>Moderate  pallor</a:t>
            </a:r>
            <a:r>
              <a:rPr lang="en-US" sz="2000" dirty="0" smtClean="0"/>
              <a:t>, usually maintains </a:t>
            </a:r>
            <a:r>
              <a:rPr lang="en-US" sz="2000" dirty="0" err="1" smtClean="0"/>
              <a:t>Hb</a:t>
            </a:r>
            <a:r>
              <a:rPr lang="en-US" sz="2000" dirty="0" smtClean="0"/>
              <a:t> &gt;6gm%</a:t>
            </a:r>
          </a:p>
          <a:p>
            <a:pPr eaLnBrk="1" hangingPunct="1">
              <a:lnSpc>
                <a:spcPct val="150000"/>
              </a:lnSpc>
            </a:pPr>
            <a:r>
              <a:rPr lang="en-US" sz="2000" dirty="0" smtClean="0"/>
              <a:t>Anemia worsens with pregnancy and infections (</a:t>
            </a:r>
            <a:r>
              <a:rPr lang="en-US" sz="2000" dirty="0" err="1" smtClean="0"/>
              <a:t>erythroid</a:t>
            </a:r>
            <a:r>
              <a:rPr lang="en-US" sz="2000" dirty="0" smtClean="0"/>
              <a:t> stress)</a:t>
            </a:r>
          </a:p>
          <a:p>
            <a:pPr eaLnBrk="1" hangingPunct="1">
              <a:lnSpc>
                <a:spcPct val="150000"/>
              </a:lnSpc>
            </a:pPr>
            <a:r>
              <a:rPr lang="en-US" sz="2000" b="1" dirty="0" smtClean="0"/>
              <a:t>Less transfusion </a:t>
            </a:r>
            <a:r>
              <a:rPr lang="en-US" sz="2000" b="1" dirty="0" err="1" smtClean="0"/>
              <a:t>dependant</a:t>
            </a:r>
            <a:endParaRPr lang="en-US" sz="2000" b="1" dirty="0" smtClean="0"/>
          </a:p>
          <a:p>
            <a:pPr eaLnBrk="1" hangingPunct="1">
              <a:lnSpc>
                <a:spcPct val="150000"/>
              </a:lnSpc>
            </a:pPr>
            <a:r>
              <a:rPr lang="en-US" sz="2000" dirty="0" smtClean="0"/>
              <a:t>Skeletal changes present, progressive splenomegaly</a:t>
            </a:r>
          </a:p>
          <a:p>
            <a:pPr eaLnBrk="1" hangingPunct="1">
              <a:lnSpc>
                <a:spcPct val="150000"/>
              </a:lnSpc>
            </a:pPr>
            <a:r>
              <a:rPr lang="en-US" sz="2000" dirty="0" smtClean="0"/>
              <a:t>Growth retardation</a:t>
            </a:r>
          </a:p>
          <a:p>
            <a:pPr eaLnBrk="1" hangingPunct="1">
              <a:lnSpc>
                <a:spcPct val="150000"/>
              </a:lnSpc>
            </a:pPr>
            <a:r>
              <a:rPr lang="en-US" sz="2000" b="1" dirty="0" smtClean="0"/>
              <a:t>Longer survival than </a:t>
            </a:r>
            <a:r>
              <a:rPr lang="en-US" sz="2000" b="1" dirty="0" err="1" smtClean="0"/>
              <a:t>Thal</a:t>
            </a:r>
            <a:r>
              <a:rPr lang="en-US" sz="2000" b="1" dirty="0" smtClean="0"/>
              <a:t> major</a:t>
            </a:r>
          </a:p>
          <a:p>
            <a:pPr eaLnBrk="1" hangingPunct="1">
              <a:lnSpc>
                <a:spcPct val="150000"/>
              </a:lnSpc>
            </a:pPr>
            <a:endParaRPr lang="en-US" sz="2000" dirty="0" smtClean="0"/>
          </a:p>
        </p:txBody>
      </p:sp>
      <p:sp>
        <p:nvSpPr>
          <p:cNvPr id="3" name="Title 2"/>
          <p:cNvSpPr>
            <a:spLocks noGrp="1"/>
          </p:cNvSpPr>
          <p:nvPr>
            <p:ph type="title"/>
          </p:nvPr>
        </p:nvSpPr>
        <p:spPr/>
        <p:txBody>
          <a:bodyPr>
            <a:normAutofit/>
          </a:bodyPr>
          <a:lstStyle/>
          <a:p>
            <a:pPr eaLnBrk="1" hangingPunct="1">
              <a:defRPr/>
            </a:pPr>
            <a:r>
              <a:rPr lang="en-US" sz="2800" b="1" dirty="0" smtClean="0"/>
              <a:t>Clinical Features of Thalassemia Intermedia</a:t>
            </a:r>
            <a:endParaRPr lang="en-US" sz="2800" b="1" dirty="0"/>
          </a:p>
        </p:txBody>
      </p:sp>
      <p:sp>
        <p:nvSpPr>
          <p:cNvPr id="2" name="Date Placeholder 1"/>
          <p:cNvSpPr>
            <a:spLocks noGrp="1"/>
          </p:cNvSpPr>
          <p:nvPr>
            <p:ph type="dt" sz="half" idx="10"/>
          </p:nvPr>
        </p:nvSpPr>
        <p:spPr/>
        <p:txBody>
          <a:bodyPr/>
          <a:lstStyle/>
          <a:p>
            <a:fld id="{2E7AAD5B-FA18-4683-AC51-00F7F8D0A262}"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29</a:t>
            </a:fld>
            <a:endParaRPr lang="en-US"/>
          </a:p>
        </p:txBody>
      </p:sp>
    </p:spTree>
    <p:extLst>
      <p:ext uri="{BB962C8B-B14F-4D97-AF65-F5344CB8AC3E}">
        <p14:creationId xmlns:p14="http://schemas.microsoft.com/office/powerpoint/2010/main" val="32567150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000" dirty="0"/>
              <a:t>Definition:</a:t>
            </a:r>
          </a:p>
          <a:p>
            <a:pPr marL="457200" lvl="1" indent="0">
              <a:buNone/>
            </a:pPr>
            <a:r>
              <a:rPr lang="en-US" sz="2000" dirty="0"/>
              <a:t>Those </a:t>
            </a:r>
            <a:r>
              <a:rPr lang="en-US" sz="2000" dirty="0" err="1"/>
              <a:t>anemias</a:t>
            </a:r>
            <a:r>
              <a:rPr lang="en-US" sz="2000" dirty="0"/>
              <a:t> which result from an increase in RBC destruction  coupled with increased erythropoiesis</a:t>
            </a:r>
          </a:p>
          <a:p>
            <a:pPr marL="457200" lvl="1" indent="0">
              <a:buNone/>
            </a:pPr>
            <a:endParaRPr lang="en-US" sz="2000" dirty="0"/>
          </a:p>
          <a:p>
            <a:pPr marL="0" indent="0">
              <a:buNone/>
            </a:pPr>
            <a:r>
              <a:rPr lang="en-US" sz="2000" dirty="0"/>
              <a:t>Classification:</a:t>
            </a:r>
          </a:p>
          <a:p>
            <a:pPr marL="457200" lvl="1" indent="0">
              <a:buNone/>
            </a:pPr>
            <a:r>
              <a:rPr lang="en-US" sz="2000" dirty="0"/>
              <a:t>Congenital / Hereditary</a:t>
            </a:r>
          </a:p>
          <a:p>
            <a:pPr marL="457200" lvl="1" indent="0">
              <a:buNone/>
            </a:pPr>
            <a:r>
              <a:rPr lang="en-US" sz="2000" dirty="0"/>
              <a:t>Acquired</a:t>
            </a:r>
          </a:p>
          <a:p>
            <a:pPr marL="0" indent="0">
              <a:buNone/>
            </a:pPr>
            <a:endParaRPr lang="en-US" sz="2000" dirty="0"/>
          </a:p>
        </p:txBody>
      </p:sp>
      <p:sp>
        <p:nvSpPr>
          <p:cNvPr id="2" name="Date Placeholder 1"/>
          <p:cNvSpPr>
            <a:spLocks noGrp="1"/>
          </p:cNvSpPr>
          <p:nvPr>
            <p:ph type="dt" sz="half" idx="10"/>
          </p:nvPr>
        </p:nvSpPr>
        <p:spPr/>
        <p:txBody>
          <a:bodyPr/>
          <a:lstStyle/>
          <a:p>
            <a:fld id="{6F0C44C0-7749-4237-B290-1747DBA2EF69}"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3</a:t>
            </a:fld>
            <a:endParaRPr lang="en-US"/>
          </a:p>
        </p:txBody>
      </p:sp>
    </p:spTree>
    <p:extLst>
      <p:ext uri="{BB962C8B-B14F-4D97-AF65-F5344CB8AC3E}">
        <p14:creationId xmlns:p14="http://schemas.microsoft.com/office/powerpoint/2010/main" val="26049289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1"/>
          <p:cNvSpPr>
            <a:spLocks noGrp="1"/>
          </p:cNvSpPr>
          <p:nvPr>
            <p:ph idx="1"/>
          </p:nvPr>
        </p:nvSpPr>
        <p:spPr/>
        <p:txBody>
          <a:bodyPr>
            <a:normAutofit/>
          </a:bodyPr>
          <a:lstStyle/>
          <a:p>
            <a:pPr eaLnBrk="1" hangingPunct="1">
              <a:lnSpc>
                <a:spcPct val="150000"/>
              </a:lnSpc>
            </a:pPr>
            <a:r>
              <a:rPr lang="en-US" sz="2000" dirty="0" smtClean="0"/>
              <a:t>Usually </a:t>
            </a:r>
            <a:r>
              <a:rPr lang="en-US" sz="2000" b="1" dirty="0" smtClean="0"/>
              <a:t>ASYMPTOMATIC</a:t>
            </a:r>
          </a:p>
          <a:p>
            <a:pPr eaLnBrk="1" hangingPunct="1">
              <a:lnSpc>
                <a:spcPct val="150000"/>
              </a:lnSpc>
            </a:pPr>
            <a:r>
              <a:rPr lang="en-US" sz="2000" b="1" dirty="0" smtClean="0"/>
              <a:t>Mild pallor, no jaundice</a:t>
            </a:r>
          </a:p>
          <a:p>
            <a:pPr eaLnBrk="1" hangingPunct="1">
              <a:lnSpc>
                <a:spcPct val="150000"/>
              </a:lnSpc>
            </a:pPr>
            <a:r>
              <a:rPr lang="en-US" sz="2000" dirty="0" smtClean="0"/>
              <a:t>No growth retardation, no skeletal abnormalities, no splenomegaly</a:t>
            </a:r>
          </a:p>
          <a:p>
            <a:pPr eaLnBrk="1" hangingPunct="1">
              <a:lnSpc>
                <a:spcPct val="150000"/>
              </a:lnSpc>
            </a:pPr>
            <a:r>
              <a:rPr lang="en-US" sz="2000" b="1" dirty="0" smtClean="0"/>
              <a:t>MAY PRESENT  AS IRON DEFICIENCY ANEMIA </a:t>
            </a:r>
            <a:r>
              <a:rPr lang="en-US" sz="2000" dirty="0" smtClean="0"/>
              <a:t>(Hypochromic microcytic anemia)</a:t>
            </a:r>
          </a:p>
          <a:p>
            <a:pPr eaLnBrk="1" hangingPunct="1">
              <a:lnSpc>
                <a:spcPct val="150000"/>
              </a:lnSpc>
            </a:pPr>
            <a:r>
              <a:rPr lang="en-US" sz="2000" b="1" dirty="0" smtClean="0"/>
              <a:t>Unresponsive/ refractory to Fe therapy</a:t>
            </a:r>
          </a:p>
          <a:p>
            <a:pPr eaLnBrk="1" hangingPunct="1">
              <a:lnSpc>
                <a:spcPct val="150000"/>
              </a:lnSpc>
            </a:pPr>
            <a:r>
              <a:rPr lang="en-US" sz="2000" b="1" dirty="0" smtClean="0"/>
              <a:t>Normal life </a:t>
            </a:r>
            <a:r>
              <a:rPr lang="en-US" sz="2000" dirty="0" smtClean="0"/>
              <a:t>expectancy</a:t>
            </a:r>
          </a:p>
          <a:p>
            <a:pPr eaLnBrk="1" hangingPunct="1">
              <a:lnSpc>
                <a:spcPct val="150000"/>
              </a:lnSpc>
            </a:pPr>
            <a:endParaRPr lang="en-US" sz="2000" dirty="0" smtClean="0"/>
          </a:p>
        </p:txBody>
      </p:sp>
      <p:sp>
        <p:nvSpPr>
          <p:cNvPr id="3" name="Title 2"/>
          <p:cNvSpPr>
            <a:spLocks noGrp="1"/>
          </p:cNvSpPr>
          <p:nvPr>
            <p:ph type="title"/>
          </p:nvPr>
        </p:nvSpPr>
        <p:spPr>
          <a:xfrm>
            <a:off x="642937" y="274638"/>
            <a:ext cx="8229601" cy="1143000"/>
          </a:xfrm>
        </p:spPr>
        <p:txBody>
          <a:bodyPr>
            <a:noAutofit/>
          </a:bodyPr>
          <a:lstStyle/>
          <a:p>
            <a:pPr eaLnBrk="1" hangingPunct="1">
              <a:defRPr/>
            </a:pPr>
            <a:r>
              <a:rPr lang="en-US" sz="2800" b="1" dirty="0" smtClean="0">
                <a:latin typeface="+mn-lt"/>
              </a:rPr>
              <a:t>Clinical Features Of Thalassemia  Minor</a:t>
            </a:r>
            <a:endParaRPr lang="en-US" sz="2800" b="1" dirty="0">
              <a:latin typeface="+mn-lt"/>
            </a:endParaRPr>
          </a:p>
        </p:txBody>
      </p:sp>
      <p:sp>
        <p:nvSpPr>
          <p:cNvPr id="2" name="Date Placeholder 1"/>
          <p:cNvSpPr>
            <a:spLocks noGrp="1"/>
          </p:cNvSpPr>
          <p:nvPr>
            <p:ph type="dt" sz="half" idx="10"/>
          </p:nvPr>
        </p:nvSpPr>
        <p:spPr/>
        <p:txBody>
          <a:bodyPr/>
          <a:lstStyle/>
          <a:p>
            <a:fld id="{745A00CC-93BE-478D-BE98-2B985BA229AB}"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30</a:t>
            </a:fld>
            <a:endParaRPr lang="en-US"/>
          </a:p>
        </p:txBody>
      </p:sp>
    </p:spTree>
    <p:extLst>
      <p:ext uri="{BB962C8B-B14F-4D97-AF65-F5344CB8AC3E}">
        <p14:creationId xmlns:p14="http://schemas.microsoft.com/office/powerpoint/2010/main" val="9000655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l"/>
            <a:r>
              <a:rPr lang="en-US" sz="2800" b="1" dirty="0" smtClean="0"/>
              <a:t>Complications of </a:t>
            </a:r>
            <a:r>
              <a:rPr lang="en-US" sz="2800" b="1" dirty="0" err="1" smtClean="0"/>
              <a:t>hemosiderosis</a:t>
            </a:r>
            <a:endParaRPr lang="en-US" sz="2800" b="1" dirty="0"/>
          </a:p>
        </p:txBody>
      </p:sp>
      <p:sp>
        <p:nvSpPr>
          <p:cNvPr id="2" name="Content Placeholder 1"/>
          <p:cNvSpPr>
            <a:spLocks noGrp="1"/>
          </p:cNvSpPr>
          <p:nvPr>
            <p:ph sz="quarter" idx="1"/>
          </p:nvPr>
        </p:nvSpPr>
        <p:spPr>
          <a:xfrm>
            <a:off x="762000" y="1447800"/>
            <a:ext cx="8229600" cy="4525963"/>
          </a:xfrm>
        </p:spPr>
        <p:txBody>
          <a:bodyPr>
            <a:normAutofit/>
          </a:bodyPr>
          <a:lstStyle/>
          <a:p>
            <a:pPr marL="0" indent="0">
              <a:lnSpc>
                <a:spcPct val="150000"/>
              </a:lnSpc>
              <a:buNone/>
            </a:pPr>
            <a:r>
              <a:rPr lang="en-US" sz="2000" dirty="0" smtClean="0"/>
              <a:t>Hepatic- fibrosis and cirrhosis</a:t>
            </a:r>
          </a:p>
          <a:p>
            <a:pPr marL="0" indent="0">
              <a:lnSpc>
                <a:spcPct val="150000"/>
              </a:lnSpc>
              <a:buNone/>
            </a:pPr>
            <a:r>
              <a:rPr lang="en-US" sz="2000" dirty="0" smtClean="0"/>
              <a:t>Pancreas- DM (beta cells)</a:t>
            </a:r>
          </a:p>
          <a:p>
            <a:pPr marL="0" indent="0">
              <a:lnSpc>
                <a:spcPct val="150000"/>
              </a:lnSpc>
              <a:buNone/>
            </a:pPr>
            <a:r>
              <a:rPr lang="en-US" sz="2000" dirty="0" smtClean="0"/>
              <a:t>Pituitary, testis and ovaries- growth retardation, </a:t>
            </a:r>
            <a:r>
              <a:rPr lang="en-US" sz="2000" dirty="0" err="1" smtClean="0"/>
              <a:t>hypogonadotrophic</a:t>
            </a:r>
            <a:r>
              <a:rPr lang="en-US" sz="2000" dirty="0" smtClean="0"/>
              <a:t> hypogonadism</a:t>
            </a:r>
          </a:p>
          <a:p>
            <a:pPr marL="0" indent="0">
              <a:lnSpc>
                <a:spcPct val="150000"/>
              </a:lnSpc>
              <a:buNone/>
            </a:pPr>
            <a:r>
              <a:rPr lang="en-US" sz="2000" dirty="0" smtClean="0"/>
              <a:t>Parathyroid- hypocalcemia, osteoporosis</a:t>
            </a:r>
          </a:p>
          <a:p>
            <a:pPr marL="0" indent="0">
              <a:lnSpc>
                <a:spcPct val="150000"/>
              </a:lnSpc>
              <a:buNone/>
            </a:pPr>
            <a:r>
              <a:rPr lang="en-US" sz="2000" dirty="0" smtClean="0"/>
              <a:t>Heart- arrhythmias, myocarditis, cardiac failure.</a:t>
            </a:r>
          </a:p>
          <a:p>
            <a:pPr marL="0" indent="0">
              <a:lnSpc>
                <a:spcPct val="150000"/>
              </a:lnSpc>
              <a:buNone/>
            </a:pPr>
            <a:endParaRPr lang="en-US" sz="2000" dirty="0" smtClean="0"/>
          </a:p>
          <a:p>
            <a:pPr marL="0" indent="0">
              <a:lnSpc>
                <a:spcPct val="150000"/>
              </a:lnSpc>
              <a:buNone/>
            </a:pPr>
            <a:endParaRPr lang="en-US" sz="2000" dirty="0"/>
          </a:p>
        </p:txBody>
      </p:sp>
      <p:sp>
        <p:nvSpPr>
          <p:cNvPr id="4" name="Date Placeholder 3"/>
          <p:cNvSpPr>
            <a:spLocks noGrp="1"/>
          </p:cNvSpPr>
          <p:nvPr>
            <p:ph type="dt" sz="half" idx="10"/>
          </p:nvPr>
        </p:nvSpPr>
        <p:spPr/>
        <p:txBody>
          <a:bodyPr/>
          <a:lstStyle/>
          <a:p>
            <a:fld id="{D26A9FD3-64D3-4304-924C-0C3F808D4521}"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31</a:t>
            </a:fld>
            <a:endParaRPr lang="en-US"/>
          </a:p>
        </p:txBody>
      </p:sp>
    </p:spTree>
    <p:extLst>
      <p:ext uri="{BB962C8B-B14F-4D97-AF65-F5344CB8AC3E}">
        <p14:creationId xmlns:p14="http://schemas.microsoft.com/office/powerpoint/2010/main" val="37250634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48550048"/>
              </p:ext>
            </p:extLst>
          </p:nvPr>
        </p:nvGraphicFramePr>
        <p:xfrm>
          <a:off x="533400" y="1493520"/>
          <a:ext cx="8229600" cy="5059680"/>
        </p:xfrm>
        <a:graphic>
          <a:graphicData uri="http://schemas.openxmlformats.org/drawingml/2006/table">
            <a:tbl>
              <a:tblPr firstRow="1" bandRow="1">
                <a:tableStyleId>{5940675A-B579-460E-94D1-54222C63F5DA}</a:tableStyleId>
              </a:tblPr>
              <a:tblGrid>
                <a:gridCol w="2514600"/>
                <a:gridCol w="2895600"/>
                <a:gridCol w="2819400"/>
              </a:tblGrid>
              <a:tr h="853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Beta thalassemia major </a:t>
                      </a:r>
                    </a:p>
                    <a:p>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Beta thalassemia intermedia</a:t>
                      </a:r>
                    </a:p>
                    <a:p>
                      <a:endParaRPr lang="en-US" sz="2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Beta thalassemia</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 minor</a:t>
                      </a:r>
                    </a:p>
                    <a:p>
                      <a:endParaRPr lang="en-US" sz="2000" dirty="0"/>
                    </a:p>
                  </a:txBody>
                  <a:tcPr/>
                </a:tc>
              </a:tr>
              <a:tr h="370840">
                <a:tc>
                  <a:txBody>
                    <a:bodyPr/>
                    <a:lstStyle/>
                    <a:p>
                      <a:pPr algn="l">
                        <a:buNone/>
                      </a:pPr>
                      <a:r>
                        <a:rPr lang="en-US" sz="2000" b="1" dirty="0" err="1" smtClean="0">
                          <a:solidFill>
                            <a:schemeClr val="tx1"/>
                          </a:solidFill>
                        </a:rPr>
                        <a:t>HbF</a:t>
                      </a:r>
                      <a:r>
                        <a:rPr lang="en-US" sz="2000" b="1" dirty="0" smtClean="0">
                          <a:solidFill>
                            <a:schemeClr val="tx1"/>
                          </a:solidFill>
                        </a:rPr>
                        <a:t>  - 90-96 </a:t>
                      </a:r>
                    </a:p>
                    <a:p>
                      <a:pPr algn="l">
                        <a:buNone/>
                      </a:pPr>
                      <a:r>
                        <a:rPr lang="en-US" sz="2000" b="1" dirty="0" smtClean="0">
                          <a:solidFill>
                            <a:schemeClr val="tx1"/>
                          </a:solidFill>
                        </a:rPr>
                        <a:t>HbA2- 3.5 %- 5.5%</a:t>
                      </a:r>
                    </a:p>
                    <a:p>
                      <a:pPr algn="l">
                        <a:buNone/>
                      </a:pPr>
                      <a:r>
                        <a:rPr lang="en-US" sz="2000" b="1" dirty="0" err="1" smtClean="0">
                          <a:solidFill>
                            <a:schemeClr val="tx1"/>
                          </a:solidFill>
                        </a:rPr>
                        <a:t>HbA</a:t>
                      </a:r>
                      <a:r>
                        <a:rPr lang="en-US" sz="2000" b="1" dirty="0" smtClean="0">
                          <a:solidFill>
                            <a:schemeClr val="tx1"/>
                          </a:solidFill>
                        </a:rPr>
                        <a:t>   -  0 %</a:t>
                      </a:r>
                    </a:p>
                    <a:p>
                      <a:pPr>
                        <a:buNone/>
                      </a:pPr>
                      <a:r>
                        <a:rPr lang="en-US" sz="2000" b="1" dirty="0" smtClean="0">
                          <a:solidFill>
                            <a:schemeClr val="tx1"/>
                          </a:solidFill>
                        </a:rPr>
                        <a:t> </a:t>
                      </a:r>
                    </a:p>
                    <a:p>
                      <a:endParaRPr lang="en-US" sz="2000" b="1" dirty="0">
                        <a:solidFill>
                          <a:schemeClr val="tx1"/>
                        </a:solidFill>
                      </a:endParaRPr>
                    </a:p>
                  </a:txBody>
                  <a:tcPr/>
                </a:tc>
                <a:tc>
                  <a:txBody>
                    <a:bodyPr/>
                    <a:lstStyle/>
                    <a:p>
                      <a:r>
                        <a:rPr lang="en-US" sz="2000" b="1" dirty="0" err="1" smtClean="0">
                          <a:solidFill>
                            <a:schemeClr val="tx1"/>
                          </a:solidFill>
                        </a:rPr>
                        <a:t>HbF</a:t>
                      </a:r>
                      <a:r>
                        <a:rPr lang="en-US" sz="2000" b="1" dirty="0" smtClean="0">
                          <a:solidFill>
                            <a:schemeClr val="tx1"/>
                          </a:solidFill>
                        </a:rPr>
                        <a:t>   -  20-100%</a:t>
                      </a:r>
                    </a:p>
                    <a:p>
                      <a:r>
                        <a:rPr lang="en-US" sz="2000" b="1" dirty="0" smtClean="0">
                          <a:solidFill>
                            <a:schemeClr val="tx1"/>
                          </a:solidFill>
                        </a:rPr>
                        <a:t>HbA2 -3.5%-5.5%</a:t>
                      </a:r>
                    </a:p>
                    <a:p>
                      <a:r>
                        <a:rPr lang="en-US" sz="2000" b="1" dirty="0" err="1" smtClean="0">
                          <a:solidFill>
                            <a:schemeClr val="tx1"/>
                          </a:solidFill>
                        </a:rPr>
                        <a:t>HbA</a:t>
                      </a:r>
                      <a:r>
                        <a:rPr lang="en-US" sz="2000" b="1" dirty="0" smtClean="0">
                          <a:solidFill>
                            <a:schemeClr val="tx1"/>
                          </a:solidFill>
                        </a:rPr>
                        <a:t> – 0-30%</a:t>
                      </a:r>
                    </a:p>
                    <a:p>
                      <a:endParaRPr lang="en-US" sz="2000" b="1" dirty="0">
                        <a:solidFill>
                          <a:schemeClr val="tx1"/>
                        </a:solidFill>
                      </a:endParaRPr>
                    </a:p>
                  </a:txBody>
                  <a:tcPr/>
                </a:tc>
                <a:tc>
                  <a:txBody>
                    <a:bodyPr/>
                    <a:lstStyle/>
                    <a:p>
                      <a:r>
                        <a:rPr lang="en-US" sz="2000" b="1" dirty="0" smtClean="0">
                          <a:solidFill>
                            <a:schemeClr val="tx1"/>
                          </a:solidFill>
                        </a:rPr>
                        <a:t>HbF-1-5%</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chemeClr val="tx1"/>
                          </a:solidFill>
                        </a:rPr>
                        <a:t>HbA2-3.5-7.5%</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chemeClr val="tx1"/>
                          </a:solidFill>
                        </a:rPr>
                        <a:t>HbA-80-95%</a:t>
                      </a:r>
                    </a:p>
                    <a:p>
                      <a:endParaRPr lang="en-US" sz="2000" b="1" dirty="0">
                        <a:solidFill>
                          <a:schemeClr val="tx1"/>
                        </a:solidFill>
                      </a:endParaRPr>
                    </a:p>
                  </a:txBody>
                  <a:tcPr/>
                </a:tc>
              </a:tr>
              <a:tr h="370840">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err="1" smtClean="0"/>
                        <a:t>Hb</a:t>
                      </a:r>
                      <a:r>
                        <a:rPr lang="en-US" sz="2000" b="1" dirty="0" smtClean="0"/>
                        <a:t> A-   97% adult </a:t>
                      </a:r>
                      <a:r>
                        <a:rPr lang="en-US" sz="2000" b="1" dirty="0" err="1" smtClean="0"/>
                        <a:t>Hb</a:t>
                      </a:r>
                      <a:r>
                        <a:rPr lang="en-US" sz="2000" b="1" dirty="0" smtClean="0"/>
                        <a:t> </a:t>
                      </a:r>
                      <a:r>
                        <a:rPr lang="en-US" sz="2000" dirty="0" smtClean="0"/>
                        <a:t>(2</a:t>
                      </a:r>
                      <a:r>
                        <a:rPr lang="el-GR" sz="2000" dirty="0" smtClean="0">
                          <a:cs typeface="Arial" charset="0"/>
                        </a:rPr>
                        <a:t>α</a:t>
                      </a:r>
                      <a:r>
                        <a:rPr lang="en-US" sz="2000" dirty="0" smtClean="0"/>
                        <a:t> and 2</a:t>
                      </a:r>
                      <a:r>
                        <a:rPr lang="el-GR" sz="2000" dirty="0" smtClean="0">
                          <a:cs typeface="Arial" charset="0"/>
                        </a:rPr>
                        <a:t>β </a:t>
                      </a:r>
                      <a:r>
                        <a:rPr lang="en-US" sz="2000" dirty="0" smtClean="0"/>
                        <a:t>chains)</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 Postnatal life </a:t>
                      </a:r>
                      <a:r>
                        <a:rPr lang="en-US" sz="2000" dirty="0" err="1" smtClean="0"/>
                        <a:t>Hb</a:t>
                      </a:r>
                      <a:r>
                        <a:rPr lang="en-US" sz="2000" dirty="0" smtClean="0"/>
                        <a:t> A replaces </a:t>
                      </a:r>
                      <a:r>
                        <a:rPr lang="en-US" sz="2000" dirty="0" err="1" smtClean="0"/>
                        <a:t>Hb</a:t>
                      </a:r>
                      <a:r>
                        <a:rPr lang="en-US" sz="2000" dirty="0" smtClean="0"/>
                        <a:t> F by 6 months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err="1" smtClean="0"/>
                        <a:t>Hb</a:t>
                      </a:r>
                      <a:r>
                        <a:rPr lang="en-US" sz="2000" b="1" baseline="0" dirty="0" smtClean="0"/>
                        <a:t> </a:t>
                      </a:r>
                      <a:r>
                        <a:rPr lang="en-US" sz="2000" b="1" dirty="0" smtClean="0"/>
                        <a:t>F -1% of adult </a:t>
                      </a:r>
                      <a:r>
                        <a:rPr lang="en-US" sz="2000" b="1" dirty="0" err="1" smtClean="0"/>
                        <a:t>Hb</a:t>
                      </a:r>
                      <a:r>
                        <a:rPr lang="en-US" sz="2000" b="1" baseline="0" dirty="0" smtClean="0"/>
                        <a:t> </a:t>
                      </a:r>
                      <a:r>
                        <a:rPr lang="en-US" sz="2000" b="1" dirty="0" smtClean="0"/>
                        <a:t>(</a:t>
                      </a:r>
                      <a:r>
                        <a:rPr lang="en-US" sz="2000" dirty="0" smtClean="0"/>
                        <a:t>2</a:t>
                      </a:r>
                      <a:r>
                        <a:rPr lang="el-GR" sz="2000" dirty="0" smtClean="0">
                          <a:cs typeface="Arial" charset="0"/>
                        </a:rPr>
                        <a:t>α</a:t>
                      </a:r>
                      <a:r>
                        <a:rPr lang="en-US" sz="2000" dirty="0" smtClean="0"/>
                        <a:t> and 2</a:t>
                      </a:r>
                      <a:r>
                        <a:rPr lang="el-GR" sz="2000" dirty="0" smtClean="0">
                          <a:cs typeface="Arial" charset="0"/>
                        </a:rPr>
                        <a:t>γ</a:t>
                      </a:r>
                      <a:r>
                        <a:rPr lang="en-US" sz="2000" dirty="0" smtClean="0">
                          <a:cs typeface="Arial" charset="0"/>
                        </a:rPr>
                        <a:t> </a:t>
                      </a:r>
                      <a:r>
                        <a:rPr lang="en-US" sz="2000" dirty="0" smtClean="0"/>
                        <a:t>chains)</a:t>
                      </a:r>
                    </a:p>
                    <a:p>
                      <a:pPr>
                        <a:lnSpc>
                          <a:spcPct val="90000"/>
                        </a:lnSpc>
                      </a:pPr>
                      <a:r>
                        <a:rPr lang="en-US" sz="2000" dirty="0" smtClean="0"/>
                        <a:t>70-90% at term. Falls to 25% by 1</a:t>
                      </a:r>
                      <a:r>
                        <a:rPr lang="en-US" sz="2000" baseline="30000" dirty="0" smtClean="0"/>
                        <a:t>st</a:t>
                      </a:r>
                      <a:r>
                        <a:rPr lang="en-US" sz="2000" dirty="0" smtClean="0"/>
                        <a:t> month and progressively</a:t>
                      </a:r>
                    </a:p>
                    <a:p>
                      <a:pPr>
                        <a:lnSpc>
                          <a:spcPct val="90000"/>
                        </a:lnSpc>
                      </a:pPr>
                      <a:endParaRPr lang="en-US" sz="2000" dirty="0" smtClean="0"/>
                    </a:p>
                    <a:p>
                      <a:pPr>
                        <a:lnSpc>
                          <a:spcPct val="90000"/>
                        </a:lnSpc>
                      </a:pPr>
                      <a:r>
                        <a:rPr lang="en-US" sz="2000" b="1" dirty="0" err="1" smtClean="0"/>
                        <a:t>Hb</a:t>
                      </a:r>
                      <a:r>
                        <a:rPr lang="en-US" sz="2000" b="1" dirty="0" smtClean="0"/>
                        <a:t> A2- 1.5 – 3.0% of adult </a:t>
                      </a:r>
                      <a:r>
                        <a:rPr lang="en-US" sz="2000" b="1" dirty="0" err="1" smtClean="0"/>
                        <a:t>Hb</a:t>
                      </a:r>
                      <a:r>
                        <a:rPr lang="en-US" sz="2000" b="1" baseline="0" dirty="0" smtClean="0"/>
                        <a:t> </a:t>
                      </a:r>
                      <a:r>
                        <a:rPr lang="en-US" sz="2000" dirty="0" smtClean="0"/>
                        <a:t>(2 </a:t>
                      </a:r>
                      <a:r>
                        <a:rPr lang="el-GR" sz="2000" dirty="0" smtClean="0">
                          <a:cs typeface="Arial" charset="0"/>
                        </a:rPr>
                        <a:t>α</a:t>
                      </a:r>
                      <a:r>
                        <a:rPr lang="en-US" sz="2000" dirty="0" smtClean="0"/>
                        <a:t> and 2 </a:t>
                      </a:r>
                      <a:r>
                        <a:rPr lang="el-GR" sz="2000" dirty="0" smtClean="0">
                          <a:cs typeface="Arial" charset="0"/>
                        </a:rPr>
                        <a:t>δ</a:t>
                      </a:r>
                      <a:r>
                        <a:rPr lang="en-US" sz="2000" dirty="0" smtClean="0"/>
                        <a:t> chains)</a:t>
                      </a:r>
                    </a:p>
                    <a:p>
                      <a:endParaRPr lang="en-US" sz="2000" dirty="0"/>
                    </a:p>
                  </a:txBody>
                  <a:tcPr/>
                </a:tc>
                <a:tc hMerge="1">
                  <a:txBody>
                    <a:bodyPr/>
                    <a:lstStyle/>
                    <a:p>
                      <a:endParaRPr lang="en-US" sz="2000" dirty="0"/>
                    </a:p>
                  </a:txBody>
                  <a:tcPr/>
                </a:tc>
                <a:tc hMerge="1">
                  <a:txBody>
                    <a:bodyPr/>
                    <a:lstStyle/>
                    <a:p>
                      <a:endParaRPr lang="en-US" sz="2000" dirty="0"/>
                    </a:p>
                  </a:txBody>
                  <a:tcPr/>
                </a:tc>
              </a:tr>
            </a:tbl>
          </a:graphicData>
        </a:graphic>
      </p:graphicFrame>
      <p:sp>
        <p:nvSpPr>
          <p:cNvPr id="2" name="TextBox 1"/>
          <p:cNvSpPr txBox="1"/>
          <p:nvPr/>
        </p:nvSpPr>
        <p:spPr>
          <a:xfrm>
            <a:off x="457200" y="76200"/>
            <a:ext cx="6096000" cy="1692771"/>
          </a:xfrm>
          <a:prstGeom prst="rect">
            <a:avLst/>
          </a:prstGeom>
          <a:noFill/>
        </p:spPr>
        <p:txBody>
          <a:bodyPr wrap="square" rtlCol="0">
            <a:spAutoFit/>
          </a:bodyPr>
          <a:lstStyle/>
          <a:p>
            <a:r>
              <a:rPr lang="en-US" sz="2800" b="1" dirty="0"/>
              <a:t>Lab Findings and </a:t>
            </a:r>
            <a:r>
              <a:rPr lang="en-US" sz="2800" b="1" dirty="0" smtClean="0"/>
              <a:t>investigations</a:t>
            </a:r>
          </a:p>
          <a:p>
            <a:endParaRPr lang="en-US" sz="2800" b="1" dirty="0" smtClean="0"/>
          </a:p>
          <a:p>
            <a:r>
              <a:rPr lang="en-US" sz="2000" b="1" dirty="0" err="1">
                <a:solidFill>
                  <a:srgbClr val="C00000"/>
                </a:solidFill>
              </a:rPr>
              <a:t>Hb</a:t>
            </a:r>
            <a:r>
              <a:rPr lang="en-US" sz="2000" b="1" dirty="0">
                <a:solidFill>
                  <a:srgbClr val="C00000"/>
                </a:solidFill>
              </a:rPr>
              <a:t> Electrophoresis</a:t>
            </a:r>
          </a:p>
          <a:p>
            <a:endParaRPr lang="en-US" sz="2800" dirty="0"/>
          </a:p>
        </p:txBody>
      </p:sp>
      <p:sp>
        <p:nvSpPr>
          <p:cNvPr id="3" name="Date Placeholder 2"/>
          <p:cNvSpPr>
            <a:spLocks noGrp="1"/>
          </p:cNvSpPr>
          <p:nvPr>
            <p:ph type="dt" sz="half" idx="10"/>
          </p:nvPr>
        </p:nvSpPr>
        <p:spPr/>
        <p:txBody>
          <a:bodyPr/>
          <a:lstStyle/>
          <a:p>
            <a:fld id="{A1511F53-2295-4401-945B-5434416E61A8}"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32</a:t>
            </a:fld>
            <a:endParaRPr lang="en-US"/>
          </a:p>
        </p:txBody>
      </p:sp>
    </p:spTree>
    <p:extLst>
      <p:ext uri="{BB962C8B-B14F-4D97-AF65-F5344CB8AC3E}">
        <p14:creationId xmlns:p14="http://schemas.microsoft.com/office/powerpoint/2010/main" val="30627553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smtClean="0">
                <a:solidFill>
                  <a:srgbClr val="FF0000"/>
                </a:solidFill>
                <a:latin typeface="+mn-lt"/>
              </a:rPr>
              <a:t>Peripheral smear</a:t>
            </a:r>
            <a:endParaRPr lang="en-US" b="1" dirty="0">
              <a:solidFill>
                <a:srgbClr val="FF0000"/>
              </a:solidFill>
              <a:latin typeface="+mn-lt"/>
            </a:endParaRPr>
          </a:p>
        </p:txBody>
      </p:sp>
      <p:pic>
        <p:nvPicPr>
          <p:cNvPr id="18433" name="Picture 1" descr="C:\Users\Dell\Desktop\1RTCA3Y2WASCAGSBXWUCAXYLZFGCA5TV1YGCAPEM6BVCA970T2BCAKJ5HZMCAYYPVCFCAEMZ5OXCALE632UCAMDT1OPCA9FHCTFCATRW2DJCAUP1MZ4CALXV1QCCAES3GD4CAWMYLL2CAG50FXZCAM1RNN8.jpg"/>
          <p:cNvPicPr>
            <a:picLocks noGrp="1" noChangeAspect="1" noChangeArrowheads="1"/>
          </p:cNvPicPr>
          <p:nvPr>
            <p:ph sz="quarter" idx="1"/>
          </p:nvPr>
        </p:nvPicPr>
        <p:blipFill>
          <a:blip r:embed="rId2"/>
          <a:srcRect/>
          <a:stretch>
            <a:fillRect/>
          </a:stretch>
        </p:blipFill>
        <p:spPr bwMode="auto">
          <a:xfrm>
            <a:off x="609600" y="1447800"/>
            <a:ext cx="3554278" cy="3581400"/>
          </a:xfrm>
          <a:prstGeom prst="rect">
            <a:avLst/>
          </a:prstGeom>
          <a:noFill/>
        </p:spPr>
      </p:pic>
      <p:sp>
        <p:nvSpPr>
          <p:cNvPr id="3" name="Rectangle 2"/>
          <p:cNvSpPr/>
          <p:nvPr/>
        </p:nvSpPr>
        <p:spPr>
          <a:xfrm>
            <a:off x="533400" y="5334000"/>
            <a:ext cx="8153400" cy="646331"/>
          </a:xfrm>
          <a:prstGeom prst="rect">
            <a:avLst/>
          </a:prstGeom>
        </p:spPr>
        <p:txBody>
          <a:bodyPr wrap="square">
            <a:spAutoFit/>
          </a:bodyPr>
          <a:lstStyle/>
          <a:p>
            <a:r>
              <a:rPr lang="en-US" b="1" dirty="0"/>
              <a:t>peripheral blood </a:t>
            </a:r>
            <a:r>
              <a:rPr lang="en-US" b="1" dirty="0" smtClean="0"/>
              <a:t>film shows </a:t>
            </a:r>
            <a:r>
              <a:rPr lang="en-US" dirty="0" smtClean="0"/>
              <a:t>– </a:t>
            </a:r>
            <a:r>
              <a:rPr lang="en-US" dirty="0"/>
              <a:t>anemia, high reticulocytes, numerous nucleated cell, </a:t>
            </a:r>
            <a:r>
              <a:rPr lang="en-US" dirty="0" err="1"/>
              <a:t>microcytosis</a:t>
            </a:r>
            <a:endParaRPr lang="en-US"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0389" b="11317"/>
          <a:stretch/>
        </p:blipFill>
        <p:spPr bwMode="auto">
          <a:xfrm>
            <a:off x="4419600" y="1447800"/>
            <a:ext cx="42672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ate Placeholder 3"/>
          <p:cNvSpPr>
            <a:spLocks noGrp="1"/>
          </p:cNvSpPr>
          <p:nvPr>
            <p:ph type="dt" sz="half" idx="10"/>
          </p:nvPr>
        </p:nvSpPr>
        <p:spPr/>
        <p:txBody>
          <a:bodyPr/>
          <a:lstStyle/>
          <a:p>
            <a:fld id="{6E2A569F-6927-4DE6-97C6-A08BE87ED3C4}"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33</a:t>
            </a:fld>
            <a:endParaRPr lang="en-US"/>
          </a:p>
        </p:txBody>
      </p:sp>
    </p:spTree>
    <p:extLst>
      <p:ext uri="{BB962C8B-B14F-4D97-AF65-F5344CB8AC3E}">
        <p14:creationId xmlns:p14="http://schemas.microsoft.com/office/powerpoint/2010/main" val="440618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914400"/>
            <a:ext cx="8686800" cy="5211763"/>
          </a:xfrm>
        </p:spPr>
        <p:txBody>
          <a:bodyPr>
            <a:normAutofit/>
          </a:bodyPr>
          <a:lstStyle/>
          <a:p>
            <a:pPr marL="0" indent="0">
              <a:lnSpc>
                <a:spcPct val="150000"/>
              </a:lnSpc>
              <a:buNone/>
            </a:pPr>
            <a:r>
              <a:rPr lang="en-US" sz="2000" dirty="0"/>
              <a:t>Unconjugated bilirubin- increased</a:t>
            </a:r>
          </a:p>
          <a:p>
            <a:pPr marL="0" indent="0">
              <a:lnSpc>
                <a:spcPct val="150000"/>
              </a:lnSpc>
              <a:buNone/>
            </a:pPr>
            <a:r>
              <a:rPr lang="en-US" sz="2000" dirty="0"/>
              <a:t>Serum ferritin and transferrin – elevated </a:t>
            </a:r>
            <a:endParaRPr lang="en-US" sz="2000" dirty="0" smtClean="0"/>
          </a:p>
          <a:p>
            <a:pPr marL="0" indent="0">
              <a:lnSpc>
                <a:spcPct val="150000"/>
              </a:lnSpc>
              <a:buNone/>
            </a:pPr>
            <a:r>
              <a:rPr lang="en-US" sz="2000" dirty="0" smtClean="0"/>
              <a:t>Red </a:t>
            </a:r>
            <a:r>
              <a:rPr lang="en-US" sz="2000" dirty="0"/>
              <a:t>cell </a:t>
            </a:r>
            <a:r>
              <a:rPr lang="en-US" sz="2000" dirty="0" err="1"/>
              <a:t>phenotyping</a:t>
            </a:r>
            <a:r>
              <a:rPr lang="en-US" sz="2000" dirty="0"/>
              <a:t> (ideal)–transfusion</a:t>
            </a:r>
          </a:p>
          <a:p>
            <a:pPr marL="0" indent="0">
              <a:lnSpc>
                <a:spcPct val="150000"/>
              </a:lnSpc>
              <a:buNone/>
            </a:pPr>
            <a:r>
              <a:rPr lang="en-US" sz="2000" dirty="0"/>
              <a:t>X- ray- bone marrow </a:t>
            </a:r>
            <a:r>
              <a:rPr lang="en-US" sz="2000" dirty="0" smtClean="0"/>
              <a:t>hyperplasia,</a:t>
            </a:r>
            <a:r>
              <a:rPr lang="en-US" sz="2000" dirty="0"/>
              <a:t> </a:t>
            </a:r>
            <a:r>
              <a:rPr lang="en-US" sz="2000" dirty="0" smtClean="0"/>
              <a:t>Skull </a:t>
            </a:r>
            <a:r>
              <a:rPr lang="en-US" sz="2000" dirty="0"/>
              <a:t>– widened diploid spaces – interrupted porosity gives </a:t>
            </a:r>
            <a:r>
              <a:rPr lang="en-US" sz="2000" b="1" dirty="0"/>
              <a:t>hair on end </a:t>
            </a:r>
            <a:r>
              <a:rPr lang="en-US" sz="2000" b="1" dirty="0" smtClean="0"/>
              <a:t>appearance</a:t>
            </a:r>
            <a:endParaRPr lang="en-US" sz="2000" dirty="0"/>
          </a:p>
          <a:p>
            <a:pPr marL="0" indent="0">
              <a:lnSpc>
                <a:spcPct val="150000"/>
              </a:lnSpc>
              <a:buNone/>
            </a:pPr>
            <a:r>
              <a:rPr lang="en-US" sz="2000" b="1" dirty="0" smtClean="0"/>
              <a:t>DNA  analysis </a:t>
            </a:r>
            <a:r>
              <a:rPr lang="en-US" sz="2000" dirty="0" smtClean="0"/>
              <a:t>- confirm, </a:t>
            </a:r>
            <a:r>
              <a:rPr lang="en-US" sz="2000" b="1" dirty="0" smtClean="0"/>
              <a:t>prenatal diagnosis</a:t>
            </a:r>
            <a:r>
              <a:rPr lang="en-US" sz="2000" dirty="0" smtClean="0"/>
              <a:t>, detection of carrier</a:t>
            </a:r>
          </a:p>
          <a:p>
            <a:pPr marL="0" indent="0">
              <a:lnSpc>
                <a:spcPct val="150000"/>
              </a:lnSpc>
              <a:buNone/>
            </a:pPr>
            <a:r>
              <a:rPr lang="en-US" sz="2000" dirty="0" smtClean="0"/>
              <a:t>Liver function test</a:t>
            </a:r>
          </a:p>
          <a:p>
            <a:pPr marL="0" indent="0">
              <a:lnSpc>
                <a:spcPct val="150000"/>
              </a:lnSpc>
              <a:buNone/>
            </a:pPr>
            <a:r>
              <a:rPr lang="en-US" sz="2000" dirty="0" smtClean="0"/>
              <a:t>Infection screen- HIV, Hepatitis B and C, VDRL (before first transfusion)</a:t>
            </a:r>
          </a:p>
          <a:p>
            <a:pPr marL="0" indent="0">
              <a:lnSpc>
                <a:spcPct val="150000"/>
              </a:lnSpc>
              <a:buNone/>
            </a:pPr>
            <a:r>
              <a:rPr lang="en-US" sz="2000" b="1" dirty="0" smtClean="0"/>
              <a:t>HLA typing </a:t>
            </a:r>
            <a:r>
              <a:rPr lang="en-US" sz="2000" dirty="0" smtClean="0"/>
              <a:t>( for all patient with unaffected siblings)</a:t>
            </a:r>
            <a:endParaRPr lang="en-MY" sz="2000" dirty="0"/>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1138" y="304800"/>
            <a:ext cx="2786062" cy="2263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fld id="{53E35F20-B72A-408D-97FE-991C5A194F69}"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34</a:t>
            </a:fld>
            <a:endParaRPr lang="en-US"/>
          </a:p>
        </p:txBody>
      </p:sp>
    </p:spTree>
    <p:extLst>
      <p:ext uri="{BB962C8B-B14F-4D97-AF65-F5344CB8AC3E}">
        <p14:creationId xmlns:p14="http://schemas.microsoft.com/office/powerpoint/2010/main" val="38734245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normAutofit/>
          </a:bodyPr>
          <a:lstStyle/>
          <a:p>
            <a:pPr algn="l"/>
            <a:r>
              <a:rPr lang="en-US" sz="4000" b="1" dirty="0" smtClean="0"/>
              <a:t>Treatment </a:t>
            </a:r>
            <a:endParaRPr lang="en-US" sz="4000" b="1" dirty="0"/>
          </a:p>
        </p:txBody>
      </p:sp>
      <p:sp>
        <p:nvSpPr>
          <p:cNvPr id="2" name="Content Placeholder 1"/>
          <p:cNvSpPr>
            <a:spLocks noGrp="1"/>
          </p:cNvSpPr>
          <p:nvPr>
            <p:ph sz="quarter" idx="1"/>
          </p:nvPr>
        </p:nvSpPr>
        <p:spPr>
          <a:xfrm>
            <a:off x="533400" y="762000"/>
            <a:ext cx="8229600" cy="5257800"/>
          </a:xfrm>
        </p:spPr>
        <p:txBody>
          <a:bodyPr>
            <a:noAutofit/>
          </a:bodyPr>
          <a:lstStyle/>
          <a:p>
            <a:pPr marL="514350" indent="-514350">
              <a:buNone/>
            </a:pPr>
            <a:r>
              <a:rPr lang="en-US" sz="2400" b="1" dirty="0">
                <a:solidFill>
                  <a:srgbClr val="FF0000"/>
                </a:solidFill>
                <a:effectLst>
                  <a:outerShdw blurRad="38100" dist="38100" dir="2700000" algn="tl">
                    <a:srgbClr val="000000">
                      <a:alpha val="43137"/>
                    </a:srgbClr>
                  </a:outerShdw>
                </a:effectLst>
              </a:rPr>
              <a:t>Bone marrow transplant(cure!)</a:t>
            </a:r>
          </a:p>
          <a:p>
            <a:pPr marL="514350" indent="-514350">
              <a:buNone/>
            </a:pPr>
            <a:r>
              <a:rPr lang="en-US" sz="2000" dirty="0"/>
              <a:t>	HLA- matched </a:t>
            </a:r>
            <a:r>
              <a:rPr lang="en-US" sz="2000" dirty="0" smtClean="0"/>
              <a:t>siblings</a:t>
            </a:r>
          </a:p>
          <a:p>
            <a:pPr marL="514350" indent="-514350">
              <a:buNone/>
            </a:pPr>
            <a:r>
              <a:rPr lang="en-US" sz="2000" dirty="0" smtClean="0"/>
              <a:t>                                </a:t>
            </a:r>
            <a:endParaRPr lang="en-US" sz="2000" dirty="0"/>
          </a:p>
          <a:p>
            <a:pPr marL="0" indent="0">
              <a:buNone/>
            </a:pPr>
            <a:r>
              <a:rPr lang="en-US" sz="2400" b="1" dirty="0" smtClean="0">
                <a:solidFill>
                  <a:srgbClr val="FF0000"/>
                </a:solidFill>
                <a:effectLst>
                  <a:outerShdw blurRad="38100" dist="38100" dir="2700000" algn="tl">
                    <a:srgbClr val="000000">
                      <a:alpha val="43137"/>
                    </a:srgbClr>
                  </a:outerShdw>
                </a:effectLst>
              </a:rPr>
              <a:t>Blood transfusion……………… life-long</a:t>
            </a:r>
          </a:p>
          <a:p>
            <a:pPr marL="514350" indent="-514350">
              <a:buNone/>
            </a:pPr>
            <a:r>
              <a:rPr lang="en-US" sz="2000" b="1" dirty="0"/>
              <a:t> </a:t>
            </a:r>
            <a:r>
              <a:rPr lang="en-US" sz="2000" b="1" dirty="0" smtClean="0"/>
              <a:t>     Goal</a:t>
            </a:r>
            <a:r>
              <a:rPr lang="en-US" sz="2000" dirty="0" smtClean="0"/>
              <a:t> : </a:t>
            </a:r>
            <a:r>
              <a:rPr lang="en-US" sz="2000" dirty="0" err="1" smtClean="0"/>
              <a:t>Hb</a:t>
            </a:r>
            <a:r>
              <a:rPr lang="en-US" sz="2000" dirty="0" smtClean="0"/>
              <a:t> – 9.5 g/dl( Post)</a:t>
            </a:r>
          </a:p>
          <a:p>
            <a:pPr>
              <a:buNone/>
            </a:pPr>
            <a:r>
              <a:rPr lang="en-US" sz="2000" b="1" dirty="0" smtClean="0"/>
              <a:t>	Maintain</a:t>
            </a:r>
            <a:r>
              <a:rPr lang="en-US" sz="2000" dirty="0" smtClean="0"/>
              <a:t> : </a:t>
            </a:r>
            <a:r>
              <a:rPr lang="en-US" sz="2000" dirty="0" err="1" smtClean="0"/>
              <a:t>Hb</a:t>
            </a:r>
            <a:r>
              <a:rPr lang="en-US" sz="2000" dirty="0" smtClean="0"/>
              <a:t> 12-12.5g/dl  and &lt;15.5g/dl (mean post)</a:t>
            </a:r>
          </a:p>
          <a:p>
            <a:pPr>
              <a:buNone/>
            </a:pPr>
            <a:r>
              <a:rPr lang="en-US" sz="2000" b="1" dirty="0" smtClean="0"/>
              <a:t>	Interval</a:t>
            </a:r>
            <a:r>
              <a:rPr lang="en-US" sz="2000" dirty="0" smtClean="0"/>
              <a:t> : 2-6 weekly interval( mean 4)</a:t>
            </a:r>
          </a:p>
          <a:p>
            <a:pPr>
              <a:buNone/>
            </a:pPr>
            <a:r>
              <a:rPr lang="en-US" sz="2000" b="1" dirty="0" smtClean="0"/>
              <a:t>	Volume</a:t>
            </a:r>
            <a:r>
              <a:rPr lang="en-US" sz="2000" dirty="0" smtClean="0"/>
              <a:t> : 15-20ml/kg (max) over 4 hours.</a:t>
            </a:r>
          </a:p>
          <a:p>
            <a:pPr>
              <a:buNone/>
            </a:pPr>
            <a:endParaRPr lang="en-US" sz="2000" dirty="0"/>
          </a:p>
          <a:p>
            <a:pPr marL="0" indent="0">
              <a:buNone/>
            </a:pPr>
            <a:r>
              <a:rPr lang="en-US" sz="2000" b="1" dirty="0" err="1"/>
              <a:t>Hypertransfusion</a:t>
            </a:r>
            <a:r>
              <a:rPr lang="en-US" sz="2000" b="1" dirty="0"/>
              <a:t>: </a:t>
            </a:r>
            <a:r>
              <a:rPr lang="en-US" sz="2000" dirty="0"/>
              <a:t>Maintaining the </a:t>
            </a:r>
            <a:r>
              <a:rPr lang="en-US" sz="2000" dirty="0" err="1"/>
              <a:t>Hb</a:t>
            </a:r>
            <a:r>
              <a:rPr lang="en-US" sz="2000" dirty="0"/>
              <a:t> </a:t>
            </a:r>
            <a:r>
              <a:rPr lang="en-US" sz="2000" b="1" dirty="0"/>
              <a:t>above </a:t>
            </a:r>
            <a:r>
              <a:rPr lang="en-US" sz="2000" b="1" dirty="0" smtClean="0"/>
              <a:t>a minimum </a:t>
            </a:r>
            <a:r>
              <a:rPr lang="en-US" sz="2000" b="1" dirty="0"/>
              <a:t>of 10 </a:t>
            </a:r>
            <a:r>
              <a:rPr lang="en-US" sz="2000" dirty="0"/>
              <a:t>g/</a:t>
            </a:r>
            <a:r>
              <a:rPr lang="en-US" sz="2000" dirty="0" err="1"/>
              <a:t>dL</a:t>
            </a:r>
            <a:r>
              <a:rPr lang="en-US" sz="2000" dirty="0" smtClean="0"/>
              <a:t>. </a:t>
            </a:r>
          </a:p>
          <a:p>
            <a:pPr marL="0" indent="0">
              <a:buNone/>
            </a:pPr>
            <a:endParaRPr lang="en-US" sz="2000" dirty="0"/>
          </a:p>
          <a:p>
            <a:pPr marL="0" indent="0">
              <a:buNone/>
            </a:pPr>
            <a:r>
              <a:rPr lang="en-US" sz="2000" b="1" dirty="0" err="1"/>
              <a:t>Normotransfusion</a:t>
            </a:r>
            <a:r>
              <a:rPr lang="en-US" sz="2000" b="1" dirty="0"/>
              <a:t>: </a:t>
            </a:r>
            <a:r>
              <a:rPr lang="en-US" sz="2000" dirty="0"/>
              <a:t>Promotes </a:t>
            </a:r>
            <a:r>
              <a:rPr lang="en-US" sz="2000" b="1" dirty="0" smtClean="0"/>
              <a:t>normal growth and development</a:t>
            </a:r>
            <a:r>
              <a:rPr lang="en-US" sz="2000" dirty="0" smtClean="0"/>
              <a:t>, </a:t>
            </a:r>
            <a:r>
              <a:rPr lang="en-US" sz="2000" dirty="0"/>
              <a:t>prevents the onset of severe </a:t>
            </a:r>
            <a:r>
              <a:rPr lang="en-US" sz="2000" dirty="0" smtClean="0"/>
              <a:t>hepatosplenomegaly and </a:t>
            </a:r>
            <a:r>
              <a:rPr lang="en-US" sz="2000" dirty="0"/>
              <a:t>hemolytic </a:t>
            </a:r>
            <a:r>
              <a:rPr lang="en-US" sz="2000" dirty="0" err="1"/>
              <a:t>facies</a:t>
            </a:r>
            <a:r>
              <a:rPr lang="en-US" sz="2000" dirty="0"/>
              <a:t>, lowers the </a:t>
            </a:r>
            <a:r>
              <a:rPr lang="en-US" sz="2000" dirty="0" err="1"/>
              <a:t>absorptionof</a:t>
            </a:r>
            <a:r>
              <a:rPr lang="en-US" sz="2000" dirty="0"/>
              <a:t> gastrointestinal iron and reduces the anemia/ cardiomyopathy changes</a:t>
            </a:r>
          </a:p>
          <a:p>
            <a:pPr marL="514350" indent="-514350">
              <a:buNone/>
            </a:pPr>
            <a:endParaRPr lang="en-US" sz="2000" b="1" dirty="0"/>
          </a:p>
          <a:p>
            <a:pPr marL="514350" indent="-514350">
              <a:buNone/>
            </a:pPr>
            <a:r>
              <a:rPr lang="en-US" sz="2000" dirty="0"/>
              <a:t> </a:t>
            </a:r>
            <a:r>
              <a:rPr lang="en-US" sz="2000" dirty="0" smtClean="0"/>
              <a:t>	</a:t>
            </a:r>
            <a:endParaRPr lang="en-US" sz="2000" dirty="0"/>
          </a:p>
          <a:p>
            <a:pPr marL="514350" indent="-514350">
              <a:buNone/>
            </a:pPr>
            <a:endParaRPr lang="en-US" sz="2000" dirty="0"/>
          </a:p>
        </p:txBody>
      </p:sp>
      <p:sp>
        <p:nvSpPr>
          <p:cNvPr id="4" name="Date Placeholder 3"/>
          <p:cNvSpPr>
            <a:spLocks noGrp="1"/>
          </p:cNvSpPr>
          <p:nvPr>
            <p:ph type="dt" sz="half" idx="10"/>
          </p:nvPr>
        </p:nvSpPr>
        <p:spPr/>
        <p:txBody>
          <a:bodyPr/>
          <a:lstStyle/>
          <a:p>
            <a:fld id="{55C6C90E-637B-4900-9329-A0AE78B6FC89}"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35</a:t>
            </a:fld>
            <a:endParaRPr lang="en-US"/>
          </a:p>
        </p:txBody>
      </p:sp>
    </p:spTree>
    <p:extLst>
      <p:ext uri="{BB962C8B-B14F-4D97-AF65-F5344CB8AC3E}">
        <p14:creationId xmlns:p14="http://schemas.microsoft.com/office/powerpoint/2010/main" val="25540428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r>
              <a:rPr lang="en-US" sz="2000" b="1" dirty="0" err="1"/>
              <a:t>Supertransfusion</a:t>
            </a:r>
            <a:r>
              <a:rPr lang="en-US" sz="2000" dirty="0"/>
              <a:t>: Maintain pre-transfusion </a:t>
            </a:r>
            <a:r>
              <a:rPr lang="en-US" sz="2000" dirty="0" err="1"/>
              <a:t>Hb</a:t>
            </a:r>
            <a:r>
              <a:rPr lang="en-US" sz="2000" dirty="0"/>
              <a:t> </a:t>
            </a:r>
            <a:r>
              <a:rPr lang="en-US" sz="2000" dirty="0" smtClean="0"/>
              <a:t>of above </a:t>
            </a:r>
            <a:r>
              <a:rPr lang="en-US" sz="2000" dirty="0"/>
              <a:t>12 g/</a:t>
            </a:r>
            <a:r>
              <a:rPr lang="en-US" sz="2000" dirty="0" err="1"/>
              <a:t>dL</a:t>
            </a:r>
            <a:r>
              <a:rPr lang="en-US" sz="2000" dirty="0" smtClean="0"/>
              <a:t>.</a:t>
            </a:r>
          </a:p>
          <a:p>
            <a:pPr marL="0" indent="0">
              <a:buNone/>
            </a:pPr>
            <a:endParaRPr lang="en-US" sz="2000" dirty="0"/>
          </a:p>
          <a:p>
            <a:pPr marL="0" indent="0">
              <a:buNone/>
            </a:pPr>
            <a:r>
              <a:rPr lang="en-US" sz="2000" b="1" dirty="0" smtClean="0"/>
              <a:t>Moderate </a:t>
            </a:r>
            <a:r>
              <a:rPr lang="en-US" sz="2000" b="1" dirty="0"/>
              <a:t>transfusion: </a:t>
            </a:r>
            <a:r>
              <a:rPr lang="en-US" sz="2000" dirty="0"/>
              <a:t>In Europe, a newer regimen has been adopted and recommended by the </a:t>
            </a:r>
            <a:r>
              <a:rPr lang="en-US" sz="2000" b="1" dirty="0"/>
              <a:t>Thalassemia International Federation</a:t>
            </a:r>
            <a:r>
              <a:rPr lang="en-US" sz="2000" dirty="0"/>
              <a:t>. In this regimen, </a:t>
            </a:r>
            <a:r>
              <a:rPr lang="en-US" sz="2000" b="1" dirty="0" err="1"/>
              <a:t>pretransfusion</a:t>
            </a:r>
            <a:r>
              <a:rPr lang="en-US" sz="2000" b="1" dirty="0"/>
              <a:t> </a:t>
            </a:r>
            <a:r>
              <a:rPr lang="en-US" sz="2000" b="1" dirty="0" err="1"/>
              <a:t>Hb</a:t>
            </a:r>
            <a:r>
              <a:rPr lang="en-US" sz="2000" b="1" dirty="0"/>
              <a:t> is maintained between 9 g/</a:t>
            </a:r>
            <a:r>
              <a:rPr lang="en-US" sz="2000" b="1" dirty="0" err="1"/>
              <a:t>dL</a:t>
            </a:r>
            <a:r>
              <a:rPr lang="en-US" sz="2000" b="1" dirty="0"/>
              <a:t> and 10.5 g/</a:t>
            </a:r>
            <a:r>
              <a:rPr lang="en-US" sz="2000" b="1" dirty="0" err="1"/>
              <a:t>dL</a:t>
            </a:r>
            <a:r>
              <a:rPr lang="en-US" sz="2000" b="1" dirty="0" smtClean="0"/>
              <a:t>.</a:t>
            </a:r>
          </a:p>
          <a:p>
            <a:endParaRPr lang="en-US" sz="2000" dirty="0" smtClean="0"/>
          </a:p>
          <a:p>
            <a:pPr marL="0" indent="0">
              <a:buNone/>
            </a:pPr>
            <a:r>
              <a:rPr lang="en-US" sz="2400" b="1" dirty="0">
                <a:solidFill>
                  <a:srgbClr val="FF0000"/>
                </a:solidFill>
                <a:effectLst>
                  <a:outerShdw blurRad="38100" dist="38100" dir="2700000" algn="tl">
                    <a:srgbClr val="000000">
                      <a:alpha val="43137"/>
                    </a:srgbClr>
                  </a:outerShdw>
                </a:effectLst>
              </a:rPr>
              <a:t>Assess Iron Overload via :</a:t>
            </a:r>
          </a:p>
          <a:p>
            <a:pPr marL="0" indent="0">
              <a:buNone/>
            </a:pPr>
            <a:r>
              <a:rPr lang="en-US" sz="2000" dirty="0"/>
              <a:t>S. Ferritin                                                Urinary Fe excretion</a:t>
            </a:r>
          </a:p>
          <a:p>
            <a:pPr marL="0" indent="0">
              <a:buNone/>
            </a:pPr>
            <a:r>
              <a:rPr lang="en-US" sz="2000" dirty="0"/>
              <a:t>Liver biopsy                                             Chemical analysis of tissue Fe</a:t>
            </a:r>
          </a:p>
          <a:p>
            <a:pPr marL="0" indent="0">
              <a:buNone/>
            </a:pPr>
            <a:r>
              <a:rPr lang="en-US" sz="2000" dirty="0" err="1"/>
              <a:t>Endomyocardial</a:t>
            </a:r>
            <a:r>
              <a:rPr lang="en-US" sz="2000" dirty="0"/>
              <a:t> </a:t>
            </a:r>
            <a:r>
              <a:rPr lang="en-US" sz="2000" dirty="0" err="1"/>
              <a:t>biopsie</a:t>
            </a:r>
            <a:r>
              <a:rPr lang="en-US" sz="2000" dirty="0"/>
              <a:t>                       Myocardial MRI indexes</a:t>
            </a:r>
          </a:p>
          <a:p>
            <a:pPr marL="0" indent="0">
              <a:buNone/>
            </a:pPr>
            <a:r>
              <a:rPr lang="en-US" sz="2000" dirty="0"/>
              <a:t>Ventricular function – ECHO, ECG</a:t>
            </a:r>
          </a:p>
          <a:p>
            <a:endParaRPr lang="en-US" sz="2000" dirty="0"/>
          </a:p>
          <a:p>
            <a:endParaRPr lang="en-US" sz="2000" dirty="0"/>
          </a:p>
        </p:txBody>
      </p:sp>
      <p:sp>
        <p:nvSpPr>
          <p:cNvPr id="4" name="Date Placeholder 3"/>
          <p:cNvSpPr>
            <a:spLocks noGrp="1"/>
          </p:cNvSpPr>
          <p:nvPr>
            <p:ph type="dt" sz="half" idx="10"/>
          </p:nvPr>
        </p:nvSpPr>
        <p:spPr/>
        <p:txBody>
          <a:bodyPr/>
          <a:lstStyle/>
          <a:p>
            <a:fld id="{657C786C-7BEA-4B94-B786-02B5966C6120}"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36</a:t>
            </a:fld>
            <a:endParaRPr lang="en-US"/>
          </a:p>
        </p:txBody>
      </p:sp>
    </p:spTree>
    <p:extLst>
      <p:ext uri="{BB962C8B-B14F-4D97-AF65-F5344CB8AC3E}">
        <p14:creationId xmlns:p14="http://schemas.microsoft.com/office/powerpoint/2010/main" val="12212810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0"/>
            <a:ext cx="8229600" cy="6400800"/>
          </a:xfrm>
        </p:spPr>
        <p:txBody>
          <a:bodyPr>
            <a:noAutofit/>
          </a:bodyPr>
          <a:lstStyle/>
          <a:p>
            <a:pPr marL="0" indent="0">
              <a:buNone/>
            </a:pPr>
            <a:endParaRPr lang="en-US" sz="2000" dirty="0" smtClean="0"/>
          </a:p>
          <a:p>
            <a:pPr marL="514350" indent="-514350">
              <a:buNone/>
            </a:pPr>
            <a:r>
              <a:rPr lang="en-US" sz="2400" b="1" dirty="0">
                <a:solidFill>
                  <a:srgbClr val="FF0000"/>
                </a:solidFill>
                <a:effectLst>
                  <a:outerShdw blurRad="38100" dist="38100" dir="2700000" algn="tl">
                    <a:srgbClr val="000000">
                      <a:alpha val="43137"/>
                    </a:srgbClr>
                  </a:outerShdw>
                </a:effectLst>
              </a:rPr>
              <a:t>Iron Chelation </a:t>
            </a:r>
            <a:r>
              <a:rPr lang="en-US" sz="2400" b="1" dirty="0" smtClean="0">
                <a:solidFill>
                  <a:srgbClr val="FF0000"/>
                </a:solidFill>
                <a:effectLst>
                  <a:outerShdw blurRad="38100" dist="38100" dir="2700000" algn="tl">
                    <a:srgbClr val="000000">
                      <a:alpha val="43137"/>
                    </a:srgbClr>
                  </a:outerShdw>
                </a:effectLst>
              </a:rPr>
              <a:t>Therapy </a:t>
            </a:r>
            <a:r>
              <a:rPr lang="en-US" sz="2000" dirty="0" smtClean="0"/>
              <a:t>( </a:t>
            </a:r>
            <a:r>
              <a:rPr lang="en-US" sz="2000" dirty="0"/>
              <a:t>Prevent </a:t>
            </a:r>
            <a:r>
              <a:rPr lang="en-US" sz="2000" dirty="0" err="1"/>
              <a:t>hemosiderosis</a:t>
            </a:r>
            <a:r>
              <a:rPr lang="en-US" sz="2000" dirty="0"/>
              <a:t>, </a:t>
            </a:r>
            <a:r>
              <a:rPr lang="en-US" sz="2000" dirty="0" err="1"/>
              <a:t>haemochromatosis</a:t>
            </a:r>
            <a:r>
              <a:rPr lang="en-US" sz="2000" dirty="0" smtClean="0"/>
              <a:t>)</a:t>
            </a:r>
          </a:p>
          <a:p>
            <a:pPr marL="514350" indent="-514350">
              <a:buNone/>
            </a:pPr>
            <a:r>
              <a:rPr lang="en-US" sz="2000" dirty="0"/>
              <a:t>When- &gt; 2years old and serum ferritin reaches 1000ng/ml (10-20 </a:t>
            </a:r>
            <a:r>
              <a:rPr lang="en-US" sz="2000" dirty="0" err="1"/>
              <a:t>tranfusions</a:t>
            </a:r>
            <a:r>
              <a:rPr lang="en-US" sz="2000" dirty="0" smtClean="0"/>
              <a:t>)</a:t>
            </a:r>
            <a:endParaRPr lang="en-US" sz="2000" dirty="0"/>
          </a:p>
          <a:p>
            <a:pPr>
              <a:buNone/>
            </a:pPr>
            <a:r>
              <a:rPr lang="en-US" sz="2000" dirty="0" smtClean="0"/>
              <a:t>	 </a:t>
            </a:r>
            <a:r>
              <a:rPr lang="en-US" sz="2000" b="1" dirty="0" err="1">
                <a:solidFill>
                  <a:srgbClr val="0070C0"/>
                </a:solidFill>
              </a:rPr>
              <a:t>Deferoxamine</a:t>
            </a:r>
            <a:r>
              <a:rPr lang="en-US" sz="2000" b="1" dirty="0">
                <a:solidFill>
                  <a:srgbClr val="0070C0"/>
                </a:solidFill>
              </a:rPr>
              <a:t>(</a:t>
            </a:r>
            <a:r>
              <a:rPr lang="en-US" sz="2000" b="1" dirty="0" err="1">
                <a:solidFill>
                  <a:srgbClr val="0070C0"/>
                </a:solidFill>
              </a:rPr>
              <a:t>Desferal</a:t>
            </a:r>
            <a:r>
              <a:rPr lang="en-US" sz="2000" b="1" dirty="0" smtClean="0">
                <a:solidFill>
                  <a:srgbClr val="0070C0"/>
                </a:solidFill>
              </a:rPr>
              <a:t>)</a:t>
            </a:r>
            <a:r>
              <a:rPr lang="en-US" sz="2000" dirty="0" smtClean="0"/>
              <a:t> : </a:t>
            </a:r>
            <a:r>
              <a:rPr lang="en-US" sz="2000" dirty="0"/>
              <a:t>Aim: Serum ferritin &lt;1000ng/ml</a:t>
            </a:r>
            <a:r>
              <a:rPr lang="en-US" sz="2000" dirty="0" smtClean="0"/>
              <a:t>.</a:t>
            </a:r>
            <a:endParaRPr lang="en-US" sz="2000" dirty="0"/>
          </a:p>
          <a:p>
            <a:pPr marL="0" indent="0">
              <a:buNone/>
            </a:pPr>
            <a:r>
              <a:rPr lang="en-US" sz="2000" dirty="0"/>
              <a:t>-&gt; SC over  10-12 hours via continuous infusion pump </a:t>
            </a:r>
          </a:p>
          <a:p>
            <a:pPr marL="0" indent="0">
              <a:buNone/>
            </a:pPr>
            <a:r>
              <a:rPr lang="en-US" sz="2000" dirty="0"/>
              <a:t>-&gt; 5-7 days per week (severity dependent</a:t>
            </a:r>
            <a:r>
              <a:rPr lang="en-US" sz="2000" dirty="0" smtClean="0"/>
              <a:t>)</a:t>
            </a:r>
          </a:p>
          <a:p>
            <a:pPr marL="0" indent="0">
              <a:buNone/>
            </a:pPr>
            <a:r>
              <a:rPr lang="en-US" sz="2000" b="1" dirty="0" smtClean="0"/>
              <a:t>       </a:t>
            </a:r>
            <a:r>
              <a:rPr lang="en-US" sz="2000" b="1" dirty="0" err="1" smtClean="0">
                <a:solidFill>
                  <a:srgbClr val="0070C0"/>
                </a:solidFill>
              </a:rPr>
              <a:t>Deferiprone</a:t>
            </a:r>
            <a:r>
              <a:rPr lang="en-US" sz="2000" b="1" dirty="0" smtClean="0">
                <a:solidFill>
                  <a:srgbClr val="0070C0"/>
                </a:solidFill>
              </a:rPr>
              <a:t>/L1</a:t>
            </a:r>
            <a:r>
              <a:rPr lang="en-US" sz="2000" b="1" dirty="0">
                <a:solidFill>
                  <a:srgbClr val="0070C0"/>
                </a:solidFill>
              </a:rPr>
              <a:t>( </a:t>
            </a:r>
            <a:r>
              <a:rPr lang="en-US" sz="2000" b="1" dirty="0" err="1" smtClean="0">
                <a:solidFill>
                  <a:srgbClr val="0070C0"/>
                </a:solidFill>
              </a:rPr>
              <a:t>Kelfer</a:t>
            </a:r>
            <a:r>
              <a:rPr lang="en-US" sz="2000" b="1" dirty="0" smtClean="0">
                <a:solidFill>
                  <a:srgbClr val="0070C0"/>
                </a:solidFill>
              </a:rPr>
              <a:t>/</a:t>
            </a:r>
            <a:r>
              <a:rPr lang="en-US" sz="2000" b="1" dirty="0" err="1" smtClean="0">
                <a:solidFill>
                  <a:srgbClr val="0070C0"/>
                </a:solidFill>
              </a:rPr>
              <a:t>Ferriprox</a:t>
            </a:r>
            <a:r>
              <a:rPr lang="en-US" sz="2000" b="1" dirty="0" smtClean="0">
                <a:solidFill>
                  <a:srgbClr val="0070C0"/>
                </a:solidFill>
              </a:rPr>
              <a:t>) </a:t>
            </a:r>
            <a:r>
              <a:rPr lang="en-US" sz="2000" dirty="0" smtClean="0"/>
              <a:t>Given</a:t>
            </a:r>
            <a:r>
              <a:rPr lang="en-US" sz="2000" dirty="0"/>
              <a:t>: oral </a:t>
            </a:r>
          </a:p>
          <a:p>
            <a:pPr marL="0" indent="0">
              <a:buNone/>
            </a:pPr>
            <a:r>
              <a:rPr lang="en-US" sz="2000" dirty="0" smtClean="0"/>
              <a:t>       Dosage </a:t>
            </a:r>
            <a:r>
              <a:rPr lang="en-US" sz="2000" dirty="0"/>
              <a:t>: 75-100mg/kg/day in 3 </a:t>
            </a:r>
            <a:r>
              <a:rPr lang="en-US" sz="2000" dirty="0" smtClean="0"/>
              <a:t>doses/daily</a:t>
            </a:r>
          </a:p>
          <a:p>
            <a:pPr marL="0" indent="0">
              <a:buNone/>
            </a:pPr>
            <a:r>
              <a:rPr lang="en-US" sz="2000" b="1" dirty="0"/>
              <a:t> </a:t>
            </a:r>
            <a:r>
              <a:rPr lang="en-US" sz="2000" b="1" dirty="0" smtClean="0"/>
              <a:t>      </a:t>
            </a:r>
            <a:r>
              <a:rPr lang="en-US" sz="2000" b="1" dirty="0" err="1" smtClean="0">
                <a:solidFill>
                  <a:srgbClr val="0070C0"/>
                </a:solidFill>
              </a:rPr>
              <a:t>Deferasirox</a:t>
            </a:r>
            <a:r>
              <a:rPr lang="en-US" sz="2000" b="1" dirty="0" smtClean="0">
                <a:solidFill>
                  <a:srgbClr val="0070C0"/>
                </a:solidFill>
              </a:rPr>
              <a:t> </a:t>
            </a:r>
            <a:r>
              <a:rPr lang="en-US" sz="2000" b="1" dirty="0">
                <a:solidFill>
                  <a:srgbClr val="0070C0"/>
                </a:solidFill>
              </a:rPr>
              <a:t>(</a:t>
            </a:r>
            <a:r>
              <a:rPr lang="en-US" sz="2000" b="1" dirty="0" err="1">
                <a:solidFill>
                  <a:srgbClr val="0070C0"/>
                </a:solidFill>
              </a:rPr>
              <a:t>Exjade</a:t>
            </a:r>
            <a:r>
              <a:rPr lang="en-US" sz="2000" b="1" dirty="0">
                <a:solidFill>
                  <a:srgbClr val="0070C0"/>
                </a:solidFill>
              </a:rPr>
              <a:t>)-new</a:t>
            </a:r>
          </a:p>
          <a:p>
            <a:pPr marL="0" indent="0">
              <a:buNone/>
            </a:pPr>
            <a:r>
              <a:rPr lang="en-US" sz="2000" dirty="0"/>
              <a:t> </a:t>
            </a:r>
            <a:r>
              <a:rPr lang="en-US" sz="2000" dirty="0" smtClean="0"/>
              <a:t>      Targets</a:t>
            </a:r>
            <a:r>
              <a:rPr lang="en-US" sz="2000" dirty="0"/>
              <a:t>: &gt;2years</a:t>
            </a:r>
          </a:p>
          <a:p>
            <a:pPr marL="0" indent="0">
              <a:buNone/>
            </a:pPr>
            <a:r>
              <a:rPr lang="en-US" sz="2000" dirty="0" smtClean="0"/>
              <a:t>        Dosage</a:t>
            </a:r>
            <a:r>
              <a:rPr lang="en-US" sz="2000" dirty="0"/>
              <a:t>: 20-30mg/kg/day in liquid dispersible tablet ( once</a:t>
            </a:r>
            <a:r>
              <a:rPr lang="en-US" sz="2000" dirty="0" smtClean="0"/>
              <a:t>!)</a:t>
            </a:r>
          </a:p>
          <a:p>
            <a:pPr marL="0" indent="0">
              <a:buNone/>
            </a:pPr>
            <a:endParaRPr lang="en-US" sz="2000" dirty="0"/>
          </a:p>
          <a:p>
            <a:pPr marL="0" indent="0">
              <a:buNone/>
            </a:pPr>
            <a:r>
              <a:rPr lang="en-US" sz="2400" b="1" dirty="0" smtClean="0">
                <a:solidFill>
                  <a:srgbClr val="FF0000"/>
                </a:solidFill>
                <a:effectLst>
                  <a:outerShdw blurRad="38100" dist="38100" dir="2700000" algn="tl">
                    <a:srgbClr val="000000">
                      <a:alpha val="43137"/>
                    </a:srgbClr>
                  </a:outerShdw>
                </a:effectLst>
              </a:rPr>
              <a:t>Splenectomy</a:t>
            </a:r>
          </a:p>
          <a:p>
            <a:pPr>
              <a:buNone/>
            </a:pPr>
            <a:r>
              <a:rPr lang="en-US" sz="2000" dirty="0" smtClean="0"/>
              <a:t>	Indications: a)T. Intermediate- falling steady state </a:t>
            </a:r>
            <a:r>
              <a:rPr lang="en-US" sz="2000" dirty="0" err="1" smtClean="0"/>
              <a:t>Hb</a:t>
            </a:r>
            <a:r>
              <a:rPr lang="en-US" sz="2000" dirty="0" smtClean="0"/>
              <a:t> </a:t>
            </a:r>
          </a:p>
          <a:p>
            <a:pPr>
              <a:buNone/>
            </a:pPr>
            <a:r>
              <a:rPr lang="en-US" sz="2000" dirty="0" smtClean="0"/>
              <a:t>                            b) Transfused- Rising transfusion needs</a:t>
            </a:r>
          </a:p>
          <a:p>
            <a:pPr>
              <a:buNone/>
            </a:pPr>
            <a:r>
              <a:rPr lang="en-US" sz="2000" dirty="0" smtClean="0"/>
              <a:t>Blood consumption volume of </a:t>
            </a:r>
            <a:r>
              <a:rPr lang="en-US" sz="2000" b="1" dirty="0" smtClean="0"/>
              <a:t>PRBC &gt; 1.5 x normal </a:t>
            </a:r>
            <a:r>
              <a:rPr lang="en-US" sz="2000" dirty="0" smtClean="0"/>
              <a:t>or </a:t>
            </a:r>
            <a:r>
              <a:rPr lang="en-US" sz="2000" b="1" dirty="0" smtClean="0"/>
              <a:t>&gt; 200-220ml/kg/year </a:t>
            </a:r>
            <a:r>
              <a:rPr lang="en-US" sz="2000" dirty="0" smtClean="0"/>
              <a:t>in those &gt;5 years age to maintain norm level</a:t>
            </a:r>
          </a:p>
          <a:p>
            <a:pPr marL="0" indent="0">
              <a:buNone/>
            </a:pPr>
            <a:endParaRPr lang="en-US" sz="2000" dirty="0" smtClean="0"/>
          </a:p>
          <a:p>
            <a:endParaRPr lang="en-MY" sz="2000" dirty="0"/>
          </a:p>
        </p:txBody>
      </p:sp>
      <p:sp>
        <p:nvSpPr>
          <p:cNvPr id="2" name="Date Placeholder 1"/>
          <p:cNvSpPr>
            <a:spLocks noGrp="1"/>
          </p:cNvSpPr>
          <p:nvPr>
            <p:ph type="dt" sz="half" idx="10"/>
          </p:nvPr>
        </p:nvSpPr>
        <p:spPr/>
        <p:txBody>
          <a:bodyPr/>
          <a:lstStyle/>
          <a:p>
            <a:fld id="{652003F6-7A00-4679-BF5F-F27E8673580F}"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37</a:t>
            </a:fld>
            <a:endParaRPr lang="en-US"/>
          </a:p>
        </p:txBody>
      </p:sp>
    </p:spTree>
    <p:extLst>
      <p:ext uri="{BB962C8B-B14F-4D97-AF65-F5344CB8AC3E}">
        <p14:creationId xmlns:p14="http://schemas.microsoft.com/office/powerpoint/2010/main" val="34936395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a:bodyPr>
          <a:lstStyle/>
          <a:p>
            <a:pPr marL="0" indent="0">
              <a:buNone/>
            </a:pPr>
            <a:r>
              <a:rPr lang="en-US" sz="2800" b="1" dirty="0"/>
              <a:t>Newer therapies</a:t>
            </a:r>
            <a:r>
              <a:rPr lang="en-US" sz="2800" b="1" dirty="0" smtClean="0"/>
              <a:t>:</a:t>
            </a:r>
          </a:p>
          <a:p>
            <a:pPr marL="0" indent="0">
              <a:buNone/>
            </a:pPr>
            <a:endParaRPr lang="en-US" sz="2000" b="1" dirty="0"/>
          </a:p>
          <a:p>
            <a:pPr marL="0" indent="0">
              <a:buNone/>
            </a:pPr>
            <a:r>
              <a:rPr lang="en-US" sz="2000" b="1" dirty="0"/>
              <a:t>GENE MANIPULATION AND REPLACEMENT</a:t>
            </a:r>
          </a:p>
          <a:p>
            <a:pPr marL="0" indent="0">
              <a:buNone/>
            </a:pPr>
            <a:r>
              <a:rPr lang="en-US" sz="2000" dirty="0" smtClean="0"/>
              <a:t>	Remove </a:t>
            </a:r>
            <a:r>
              <a:rPr lang="en-US" sz="2000" dirty="0"/>
              <a:t>defective </a:t>
            </a:r>
            <a:r>
              <a:rPr lang="el-GR" sz="2000" dirty="0"/>
              <a:t>β</a:t>
            </a:r>
            <a:r>
              <a:rPr lang="en-US" sz="2000" dirty="0"/>
              <a:t> gene and stimulate </a:t>
            </a:r>
            <a:r>
              <a:rPr lang="el-GR" sz="2000" dirty="0"/>
              <a:t>γ</a:t>
            </a:r>
            <a:r>
              <a:rPr lang="en-US" sz="2000" dirty="0"/>
              <a:t> gene</a:t>
            </a:r>
          </a:p>
          <a:p>
            <a:pPr marL="0" indent="0">
              <a:buNone/>
            </a:pPr>
            <a:r>
              <a:rPr lang="en-US" sz="2000" dirty="0" smtClean="0"/>
              <a:t>	5-azacytidine </a:t>
            </a:r>
            <a:r>
              <a:rPr lang="en-US" sz="2000" dirty="0"/>
              <a:t>increases </a:t>
            </a:r>
            <a:r>
              <a:rPr lang="el-GR" sz="2000" dirty="0"/>
              <a:t>γ</a:t>
            </a:r>
            <a:r>
              <a:rPr lang="en-US" sz="2000" dirty="0"/>
              <a:t> gene synthesis</a:t>
            </a:r>
          </a:p>
          <a:p>
            <a:pPr>
              <a:buFont typeface="Wingdings 3" pitchFamily="18" charset="2"/>
              <a:buNone/>
            </a:pPr>
            <a:endParaRPr lang="el-GR" sz="2000" dirty="0"/>
          </a:p>
          <a:p>
            <a:pPr marL="0" indent="0">
              <a:buNone/>
            </a:pPr>
            <a:r>
              <a:rPr lang="en-US" sz="2000" b="1" dirty="0" err="1"/>
              <a:t>Hb</a:t>
            </a:r>
            <a:r>
              <a:rPr lang="en-US" sz="2000" b="1" dirty="0"/>
              <a:t> F AUGEMENTATION</a:t>
            </a:r>
          </a:p>
          <a:p>
            <a:pPr marL="0" indent="0">
              <a:buNone/>
            </a:pPr>
            <a:r>
              <a:rPr lang="en-US" sz="2000" dirty="0" smtClean="0"/>
              <a:t>	</a:t>
            </a:r>
            <a:r>
              <a:rPr lang="en-US" sz="2000" dirty="0" err="1" smtClean="0"/>
              <a:t>Hydroxyurea</a:t>
            </a:r>
            <a:endParaRPr lang="en-US" sz="2000" dirty="0"/>
          </a:p>
          <a:p>
            <a:pPr marL="0" indent="0">
              <a:buNone/>
            </a:pPr>
            <a:r>
              <a:rPr lang="en-US" sz="2000" dirty="0" smtClean="0"/>
              <a:t>	</a:t>
            </a:r>
            <a:r>
              <a:rPr lang="en-US" sz="2000" dirty="0" err="1" smtClean="0"/>
              <a:t>Myelaran</a:t>
            </a:r>
            <a:endParaRPr lang="en-US" sz="2000" dirty="0"/>
          </a:p>
          <a:p>
            <a:pPr marL="0" indent="0">
              <a:buNone/>
            </a:pPr>
            <a:r>
              <a:rPr lang="en-US" sz="2000" dirty="0" smtClean="0"/>
              <a:t>	Butyrate derivatives</a:t>
            </a:r>
            <a:endParaRPr lang="en-US" sz="2000" dirty="0"/>
          </a:p>
          <a:p>
            <a:pPr marL="0" indent="0">
              <a:buNone/>
            </a:pPr>
            <a:r>
              <a:rPr lang="en-US" sz="2000" dirty="0" smtClean="0"/>
              <a:t>	</a:t>
            </a:r>
            <a:r>
              <a:rPr lang="en-US" sz="2000" dirty="0" err="1" smtClean="0"/>
              <a:t>Erythropoetin</a:t>
            </a:r>
            <a:r>
              <a:rPr lang="en-US" sz="2000" dirty="0" smtClean="0"/>
              <a:t> </a:t>
            </a:r>
            <a:r>
              <a:rPr lang="en-US" sz="2000" dirty="0"/>
              <a:t>in </a:t>
            </a:r>
            <a:r>
              <a:rPr lang="en-US" sz="2000" dirty="0" err="1"/>
              <a:t>Thal</a:t>
            </a:r>
            <a:r>
              <a:rPr lang="en-US" sz="2000" dirty="0"/>
              <a:t> intermedia    </a:t>
            </a:r>
          </a:p>
          <a:p>
            <a:endParaRPr lang="en-US" sz="2000" dirty="0"/>
          </a:p>
        </p:txBody>
      </p:sp>
      <p:sp>
        <p:nvSpPr>
          <p:cNvPr id="2" name="Date Placeholder 1"/>
          <p:cNvSpPr>
            <a:spLocks noGrp="1"/>
          </p:cNvSpPr>
          <p:nvPr>
            <p:ph type="dt" sz="half" idx="10"/>
          </p:nvPr>
        </p:nvSpPr>
        <p:spPr/>
        <p:txBody>
          <a:bodyPr/>
          <a:lstStyle/>
          <a:p>
            <a:fld id="{72F7358D-F919-480B-9C97-5E761073F659}"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38</a:t>
            </a:fld>
            <a:endParaRPr lang="en-US"/>
          </a:p>
        </p:txBody>
      </p:sp>
    </p:spTree>
    <p:extLst>
      <p:ext uri="{BB962C8B-B14F-4D97-AF65-F5344CB8AC3E}">
        <p14:creationId xmlns:p14="http://schemas.microsoft.com/office/powerpoint/2010/main" val="1664871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000" b="1" dirty="0" smtClean="0">
                <a:effectLst>
                  <a:outerShdw blurRad="38100" dist="38100" dir="2700000" algn="tl">
                    <a:srgbClr val="000000">
                      <a:alpha val="43137"/>
                    </a:srgbClr>
                  </a:outerShdw>
                </a:effectLst>
              </a:rPr>
              <a:t>Monitoring</a:t>
            </a:r>
            <a:endParaRPr lang="en-MY" sz="4000" b="1"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57200" y="1295400"/>
            <a:ext cx="8229600" cy="4525963"/>
          </a:xfrm>
        </p:spPr>
        <p:txBody>
          <a:bodyPr>
            <a:normAutofit fontScale="92500" lnSpcReduction="10000"/>
          </a:bodyPr>
          <a:lstStyle/>
          <a:p>
            <a:pPr marL="514350" indent="-514350">
              <a:lnSpc>
                <a:spcPct val="150000"/>
              </a:lnSpc>
              <a:buNone/>
            </a:pPr>
            <a:r>
              <a:rPr lang="en-US" sz="2400" b="1" dirty="0" smtClean="0">
                <a:effectLst>
                  <a:outerShdw blurRad="38100" dist="38100" dir="2700000" algn="tl">
                    <a:srgbClr val="000000">
                      <a:alpha val="43137"/>
                    </a:srgbClr>
                  </a:outerShdw>
                </a:effectLst>
              </a:rPr>
              <a:t>Each time</a:t>
            </a:r>
          </a:p>
          <a:p>
            <a:pPr marL="514350" indent="-514350">
              <a:lnSpc>
                <a:spcPct val="150000"/>
              </a:lnSpc>
              <a:buAutoNum type="arabicPeriod"/>
            </a:pPr>
            <a:r>
              <a:rPr lang="en-US" sz="2000" dirty="0" smtClean="0"/>
              <a:t>Clinical assessment : Height, Weight, Liver and Spleen size</a:t>
            </a:r>
          </a:p>
          <a:p>
            <a:pPr marL="514350" indent="-514350">
              <a:lnSpc>
                <a:spcPct val="150000"/>
              </a:lnSpc>
              <a:buAutoNum type="arabicPeriod"/>
            </a:pPr>
            <a:r>
              <a:rPr lang="en-US" sz="2000" dirty="0" smtClean="0"/>
              <a:t>Pre transfusion </a:t>
            </a:r>
            <a:r>
              <a:rPr lang="en-US" sz="2000" dirty="0" err="1" smtClean="0"/>
              <a:t>Hb</a:t>
            </a:r>
            <a:r>
              <a:rPr lang="en-US" sz="2000" dirty="0" smtClean="0"/>
              <a:t>, platelet , Post transfusion(half hour)</a:t>
            </a:r>
          </a:p>
          <a:p>
            <a:pPr marL="514350" indent="-514350">
              <a:lnSpc>
                <a:spcPct val="150000"/>
              </a:lnSpc>
              <a:buAutoNum type="arabicPeriod"/>
            </a:pPr>
            <a:r>
              <a:rPr lang="en-US" sz="2000" dirty="0" smtClean="0"/>
              <a:t>Volume transfused</a:t>
            </a:r>
          </a:p>
          <a:p>
            <a:pPr marL="514350" indent="-514350">
              <a:lnSpc>
                <a:spcPct val="150000"/>
              </a:lnSpc>
              <a:buAutoNum type="arabicPeriod"/>
            </a:pPr>
            <a:endParaRPr lang="en-US" sz="2000" dirty="0" smtClean="0"/>
          </a:p>
          <a:p>
            <a:pPr marL="514350" indent="-514350">
              <a:lnSpc>
                <a:spcPct val="150000"/>
              </a:lnSpc>
              <a:buNone/>
            </a:pPr>
            <a:r>
              <a:rPr lang="en-US" sz="2400" b="1" dirty="0" smtClean="0">
                <a:effectLst>
                  <a:outerShdw blurRad="38100" dist="38100" dir="2700000" algn="tl">
                    <a:srgbClr val="000000">
                      <a:alpha val="43137"/>
                    </a:srgbClr>
                  </a:outerShdw>
                </a:effectLst>
              </a:rPr>
              <a:t>Every 3-6 months</a:t>
            </a:r>
          </a:p>
          <a:p>
            <a:pPr marL="514350" indent="-514350">
              <a:lnSpc>
                <a:spcPct val="150000"/>
              </a:lnSpc>
              <a:buNone/>
            </a:pPr>
            <a:r>
              <a:rPr lang="en-US" sz="2000" dirty="0" smtClean="0"/>
              <a:t>1 Growth &amp;Development</a:t>
            </a:r>
          </a:p>
          <a:p>
            <a:pPr marL="514350" indent="-514350">
              <a:lnSpc>
                <a:spcPct val="150000"/>
              </a:lnSpc>
              <a:buNone/>
            </a:pPr>
            <a:r>
              <a:rPr lang="en-US" sz="2000" dirty="0" smtClean="0"/>
              <a:t>2.Serum </a:t>
            </a:r>
            <a:r>
              <a:rPr lang="en-US" sz="2000" dirty="0" err="1" smtClean="0"/>
              <a:t>Ferritin</a:t>
            </a:r>
            <a:endParaRPr lang="en-US" sz="2000" dirty="0" smtClean="0"/>
          </a:p>
          <a:p>
            <a:pPr marL="514350" indent="-514350">
              <a:lnSpc>
                <a:spcPct val="150000"/>
              </a:lnSpc>
              <a:buNone/>
            </a:pPr>
            <a:r>
              <a:rPr lang="en-US" sz="2000" dirty="0" smtClean="0"/>
              <a:t>3.LFT</a:t>
            </a:r>
          </a:p>
          <a:p>
            <a:pPr marL="514350" indent="-514350">
              <a:lnSpc>
                <a:spcPct val="150000"/>
              </a:lnSpc>
              <a:buNone/>
            </a:pPr>
            <a:endParaRPr lang="en-MY" sz="2000" dirty="0"/>
          </a:p>
        </p:txBody>
      </p:sp>
      <p:sp>
        <p:nvSpPr>
          <p:cNvPr id="4" name="Date Placeholder 3"/>
          <p:cNvSpPr>
            <a:spLocks noGrp="1"/>
          </p:cNvSpPr>
          <p:nvPr>
            <p:ph type="dt" sz="half" idx="10"/>
          </p:nvPr>
        </p:nvSpPr>
        <p:spPr/>
        <p:txBody>
          <a:bodyPr/>
          <a:lstStyle/>
          <a:p>
            <a:fld id="{0A08D526-F41E-42A2-BB06-52769E93E951}"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39</a:t>
            </a:fld>
            <a:endParaRPr lang="en-US"/>
          </a:p>
        </p:txBody>
      </p:sp>
    </p:spTree>
    <p:extLst>
      <p:ext uri="{BB962C8B-B14F-4D97-AF65-F5344CB8AC3E}">
        <p14:creationId xmlns:p14="http://schemas.microsoft.com/office/powerpoint/2010/main" val="33460778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CLASSIFICATION OF HEMOLYTIC ANEMIAS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752600"/>
            <a:ext cx="8461375" cy="480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p:cNvSpPr>
            <a:spLocks noGrp="1"/>
          </p:cNvSpPr>
          <p:nvPr>
            <p:ph type="dt" sz="half" idx="10"/>
          </p:nvPr>
        </p:nvSpPr>
        <p:spPr/>
        <p:txBody>
          <a:bodyPr/>
          <a:lstStyle/>
          <a:p>
            <a:fld id="{BA5C5D22-80BD-4B35-A6A8-E79BEACF7A0E}"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4</a:t>
            </a:fld>
            <a:endParaRPr lang="en-US"/>
          </a:p>
        </p:txBody>
      </p:sp>
    </p:spTree>
    <p:extLst>
      <p:ext uri="{BB962C8B-B14F-4D97-AF65-F5344CB8AC3E}">
        <p14:creationId xmlns:p14="http://schemas.microsoft.com/office/powerpoint/2010/main" val="13593954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685800"/>
            <a:ext cx="8229600" cy="4525963"/>
          </a:xfrm>
        </p:spPr>
        <p:txBody>
          <a:bodyPr>
            <a:noAutofit/>
          </a:bodyPr>
          <a:lstStyle/>
          <a:p>
            <a:pPr marL="0" indent="0">
              <a:lnSpc>
                <a:spcPct val="150000"/>
              </a:lnSpc>
              <a:buNone/>
            </a:pPr>
            <a:r>
              <a:rPr lang="en-US" sz="2400" b="1" dirty="0" smtClean="0">
                <a:effectLst>
                  <a:outerShdw blurRad="38100" dist="38100" dir="2700000" algn="tl">
                    <a:srgbClr val="000000">
                      <a:alpha val="43137"/>
                    </a:srgbClr>
                  </a:outerShdw>
                </a:effectLst>
              </a:rPr>
              <a:t>Every year (/more)</a:t>
            </a:r>
          </a:p>
          <a:p>
            <a:pPr marL="514350" indent="-514350">
              <a:lnSpc>
                <a:spcPct val="150000"/>
              </a:lnSpc>
              <a:buAutoNum type="arabicPeriod"/>
            </a:pPr>
            <a:r>
              <a:rPr lang="en-US" sz="2000" dirty="0" smtClean="0"/>
              <a:t>Growth &amp;Development</a:t>
            </a:r>
          </a:p>
          <a:p>
            <a:pPr marL="514350" indent="-514350">
              <a:lnSpc>
                <a:spcPct val="150000"/>
              </a:lnSpc>
              <a:buAutoNum type="arabicPeriod"/>
            </a:pPr>
            <a:r>
              <a:rPr lang="en-US" sz="2000" dirty="0" smtClean="0"/>
              <a:t>Endocrine assessment( RBS,T4/</a:t>
            </a:r>
            <a:r>
              <a:rPr lang="en-US" sz="2000" dirty="0" err="1" smtClean="0"/>
              <a:t>TSH,Ca</a:t>
            </a:r>
            <a:r>
              <a:rPr lang="en-US" sz="2000" dirty="0" smtClean="0"/>
              <a:t>(PTH and </a:t>
            </a:r>
            <a:r>
              <a:rPr lang="en-US" sz="2000" dirty="0" err="1" smtClean="0"/>
              <a:t>vit</a:t>
            </a:r>
            <a:r>
              <a:rPr lang="en-US" sz="2000" dirty="0" smtClean="0"/>
              <a:t> D,Po4)</a:t>
            </a:r>
          </a:p>
          <a:p>
            <a:pPr marL="514350" indent="-514350">
              <a:lnSpc>
                <a:spcPct val="150000"/>
              </a:lnSpc>
              <a:buAutoNum type="arabicPeriod"/>
            </a:pPr>
            <a:r>
              <a:rPr lang="en-US" sz="2000" dirty="0" smtClean="0"/>
              <a:t>Pubertal and Sexual (&gt;10years)</a:t>
            </a:r>
          </a:p>
          <a:p>
            <a:pPr marL="514350" indent="-514350">
              <a:lnSpc>
                <a:spcPct val="150000"/>
              </a:lnSpc>
              <a:buAutoNum type="arabicPeriod"/>
            </a:pPr>
            <a:r>
              <a:rPr lang="en-US" sz="2000" dirty="0" err="1" smtClean="0"/>
              <a:t>FSH,LH,Estrogen</a:t>
            </a:r>
            <a:r>
              <a:rPr lang="en-US" sz="2000" dirty="0" smtClean="0"/>
              <a:t> and testosterone</a:t>
            </a:r>
          </a:p>
          <a:p>
            <a:pPr marL="514350" indent="-514350">
              <a:lnSpc>
                <a:spcPct val="150000"/>
              </a:lnSpc>
              <a:buAutoNum type="arabicPeriod"/>
            </a:pPr>
            <a:r>
              <a:rPr lang="en-US" sz="2000" dirty="0" smtClean="0"/>
              <a:t>Infection screen (</a:t>
            </a:r>
            <a:r>
              <a:rPr lang="en-US" sz="2000" dirty="0" err="1" smtClean="0"/>
              <a:t>Hep</a:t>
            </a:r>
            <a:r>
              <a:rPr lang="en-US" sz="2000" dirty="0" smtClean="0"/>
              <a:t> B and C , HIV, VDRL) (6 monthly)</a:t>
            </a:r>
          </a:p>
          <a:p>
            <a:pPr marL="514350" indent="-514350">
              <a:lnSpc>
                <a:spcPct val="150000"/>
              </a:lnSpc>
              <a:buAutoNum type="arabicPeriod"/>
            </a:pPr>
            <a:r>
              <a:rPr lang="en-US" sz="2000" dirty="0" smtClean="0"/>
              <a:t>Cardiac assessment- ECG, Echo</a:t>
            </a:r>
            <a:endParaRPr lang="en-MY" sz="2000" dirty="0" smtClean="0"/>
          </a:p>
          <a:p>
            <a:pPr marL="514350" indent="-514350">
              <a:lnSpc>
                <a:spcPct val="150000"/>
              </a:lnSpc>
              <a:buAutoNum type="arabicPeriod"/>
            </a:pPr>
            <a:r>
              <a:rPr lang="en-US" sz="2000" dirty="0" smtClean="0"/>
              <a:t>Liver Iron store</a:t>
            </a:r>
          </a:p>
        </p:txBody>
      </p:sp>
      <p:sp>
        <p:nvSpPr>
          <p:cNvPr id="2" name="Date Placeholder 1"/>
          <p:cNvSpPr>
            <a:spLocks noGrp="1"/>
          </p:cNvSpPr>
          <p:nvPr>
            <p:ph type="dt" sz="half" idx="10"/>
          </p:nvPr>
        </p:nvSpPr>
        <p:spPr/>
        <p:txBody>
          <a:bodyPr/>
          <a:lstStyle/>
          <a:p>
            <a:fld id="{71BA4D5E-B6FC-46EF-8DF5-B58390C60D22}"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40</a:t>
            </a:fld>
            <a:endParaRPr lang="en-US"/>
          </a:p>
        </p:txBody>
      </p:sp>
    </p:spTree>
    <p:extLst>
      <p:ext uri="{BB962C8B-B14F-4D97-AF65-F5344CB8AC3E}">
        <p14:creationId xmlns:p14="http://schemas.microsoft.com/office/powerpoint/2010/main" val="339817146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a:xfrm>
            <a:off x="457200" y="533400"/>
            <a:ext cx="8229600" cy="5592763"/>
          </a:xfrm>
        </p:spPr>
        <p:txBody>
          <a:bodyPr>
            <a:normAutofit/>
          </a:bodyPr>
          <a:lstStyle/>
          <a:p>
            <a:pPr marL="514350" indent="-514350">
              <a:buAutoNum type="arabicPeriod"/>
            </a:pPr>
            <a:endParaRPr lang="en-US" sz="2000" dirty="0" smtClean="0"/>
          </a:p>
          <a:p>
            <a:pPr marL="0" indent="0">
              <a:buNone/>
            </a:pPr>
            <a:r>
              <a:rPr lang="en-US" sz="2400" b="1" dirty="0"/>
              <a:t>Thalassemia </a:t>
            </a:r>
            <a:r>
              <a:rPr lang="en-US" sz="2400" b="1" dirty="0" smtClean="0"/>
              <a:t>intermedia</a:t>
            </a:r>
          </a:p>
          <a:p>
            <a:pPr marL="0" indent="0">
              <a:buNone/>
            </a:pPr>
            <a:r>
              <a:rPr lang="en-US" sz="2000" dirty="0" smtClean="0"/>
              <a:t>Late onset (&gt; 2 years of age), HB level – &gt;7g/dl</a:t>
            </a:r>
          </a:p>
          <a:p>
            <a:pPr>
              <a:buNone/>
            </a:pPr>
            <a:r>
              <a:rPr lang="en-US" sz="2000" dirty="0" smtClean="0"/>
              <a:t>Controversy whether to transfuse</a:t>
            </a:r>
          </a:p>
          <a:p>
            <a:pPr>
              <a:buNone/>
            </a:pPr>
            <a:r>
              <a:rPr lang="en-US" sz="2400" b="1" dirty="0" err="1"/>
              <a:t>Thalassaemia</a:t>
            </a:r>
            <a:r>
              <a:rPr lang="en-US" sz="2400" b="1" dirty="0"/>
              <a:t> </a:t>
            </a:r>
            <a:r>
              <a:rPr lang="en-US" sz="2400" b="1" dirty="0" smtClean="0"/>
              <a:t>minor</a:t>
            </a:r>
          </a:p>
          <a:p>
            <a:pPr marL="0" indent="0">
              <a:buNone/>
            </a:pPr>
            <a:r>
              <a:rPr lang="en-US" sz="2000" dirty="0"/>
              <a:t>M</a:t>
            </a:r>
            <a:r>
              <a:rPr lang="en-US" sz="2000" dirty="0" smtClean="0"/>
              <a:t>ore </a:t>
            </a:r>
            <a:r>
              <a:rPr lang="en-US" sz="2000" dirty="0"/>
              <a:t>severe than trait but less severe than intermediate</a:t>
            </a:r>
          </a:p>
          <a:p>
            <a:pPr marL="0" indent="0">
              <a:buNone/>
            </a:pPr>
            <a:r>
              <a:rPr lang="en-US" sz="2000" dirty="0" smtClean="0"/>
              <a:t>Investigate </a:t>
            </a:r>
            <a:r>
              <a:rPr lang="en-US" sz="2000" dirty="0"/>
              <a:t>phenotype and monitor iron </a:t>
            </a:r>
            <a:r>
              <a:rPr lang="en-US" sz="2000" dirty="0" smtClean="0"/>
              <a:t>accumulation</a:t>
            </a:r>
          </a:p>
          <a:p>
            <a:pPr marL="0" indent="0">
              <a:buNone/>
            </a:pPr>
            <a:endParaRPr lang="en-US" sz="2000" dirty="0"/>
          </a:p>
          <a:p>
            <a:pPr marL="0" indent="0">
              <a:buNone/>
            </a:pPr>
            <a:r>
              <a:rPr lang="en-US" sz="2400" b="1" dirty="0"/>
              <a:t>B- Thalassemia trait</a:t>
            </a:r>
          </a:p>
          <a:p>
            <a:pPr marL="0" indent="0">
              <a:buNone/>
            </a:pPr>
            <a:r>
              <a:rPr lang="en-US" sz="2000" dirty="0"/>
              <a:t>Misdiagnosed as iron deficiency </a:t>
            </a:r>
          </a:p>
          <a:p>
            <a:pPr marL="0" indent="0">
              <a:buNone/>
            </a:pPr>
            <a:r>
              <a:rPr lang="en-US" sz="2000" dirty="0"/>
              <a:t>Test:</a:t>
            </a:r>
          </a:p>
          <a:p>
            <a:pPr marL="0" indent="0">
              <a:buNone/>
            </a:pPr>
            <a:r>
              <a:rPr lang="en-US" sz="2000" dirty="0"/>
              <a:t>1.Presistent red cell distribution width</a:t>
            </a:r>
          </a:p>
          <a:p>
            <a:pPr marL="0" indent="0">
              <a:buNone/>
            </a:pPr>
            <a:r>
              <a:rPr lang="en-US" sz="2000" dirty="0"/>
              <a:t>2. </a:t>
            </a:r>
            <a:r>
              <a:rPr lang="en-US" sz="2000" dirty="0" err="1"/>
              <a:t>Hb</a:t>
            </a:r>
            <a:r>
              <a:rPr lang="en-US" sz="2000" dirty="0"/>
              <a:t> electrophoresis- Increased HBF and HBA2.</a:t>
            </a:r>
          </a:p>
          <a:p>
            <a:endParaRPr lang="en-US" sz="2000" dirty="0" smtClean="0"/>
          </a:p>
          <a:p>
            <a:endParaRPr lang="en-US" sz="2000" dirty="0"/>
          </a:p>
        </p:txBody>
      </p:sp>
      <p:sp>
        <p:nvSpPr>
          <p:cNvPr id="3" name="Date Placeholder 2"/>
          <p:cNvSpPr>
            <a:spLocks noGrp="1"/>
          </p:cNvSpPr>
          <p:nvPr>
            <p:ph type="dt" sz="half" idx="10"/>
          </p:nvPr>
        </p:nvSpPr>
        <p:spPr/>
        <p:txBody>
          <a:bodyPr/>
          <a:lstStyle/>
          <a:p>
            <a:fld id="{65B99A1D-83E3-4A9E-8F9A-90DE65E84C63}"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41</a:t>
            </a:fld>
            <a:endParaRPr lang="en-US"/>
          </a:p>
        </p:txBody>
      </p:sp>
    </p:spTree>
    <p:extLst>
      <p:ext uri="{BB962C8B-B14F-4D97-AF65-F5344CB8AC3E}">
        <p14:creationId xmlns:p14="http://schemas.microsoft.com/office/powerpoint/2010/main" val="18494773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26075"/>
            <a:ext cx="8763000" cy="2585323"/>
          </a:xfrm>
          <a:prstGeom prst="rect">
            <a:avLst/>
          </a:prstGeom>
          <a:noFill/>
        </p:spPr>
        <p:txBody>
          <a:bodyPr wrap="square" rtlCol="0">
            <a:spAutoFit/>
          </a:bodyPr>
          <a:lstStyle/>
          <a:p>
            <a:pPr>
              <a:lnSpc>
                <a:spcPct val="150000"/>
              </a:lnSpc>
            </a:pPr>
            <a:r>
              <a:rPr lang="el-GR" sz="3600" b="1" dirty="0">
                <a:solidFill>
                  <a:srgbClr val="C00000"/>
                </a:solidFill>
              </a:rPr>
              <a:t>α</a:t>
            </a:r>
            <a:r>
              <a:rPr lang="en-US" sz="3600" b="1" dirty="0" smtClean="0">
                <a:solidFill>
                  <a:srgbClr val="C00000"/>
                </a:solidFill>
              </a:rPr>
              <a:t>-</a:t>
            </a:r>
            <a:r>
              <a:rPr lang="en-US" sz="3600" b="1" dirty="0" smtClean="0">
                <a:solidFill>
                  <a:srgbClr val="C00000"/>
                </a:solidFill>
                <a:effectLst>
                  <a:outerShdw blurRad="38100" dist="38100" dir="2700000" algn="tl">
                    <a:srgbClr val="000000">
                      <a:alpha val="43137"/>
                    </a:srgbClr>
                  </a:outerShdw>
                </a:effectLst>
              </a:rPr>
              <a:t>Thalassemia</a:t>
            </a:r>
            <a:r>
              <a:rPr lang="en-US" b="1" dirty="0">
                <a:solidFill>
                  <a:srgbClr val="C00000"/>
                </a:solidFill>
                <a:effectLst>
                  <a:outerShdw blurRad="38100" dist="38100" dir="2700000" algn="tl">
                    <a:srgbClr val="000000">
                      <a:alpha val="43137"/>
                    </a:srgbClr>
                  </a:outerShdw>
                </a:effectLst>
              </a:rPr>
              <a:t/>
            </a:r>
            <a:br>
              <a:rPr lang="en-US" b="1" dirty="0">
                <a:solidFill>
                  <a:srgbClr val="C00000"/>
                </a:solidFill>
                <a:effectLst>
                  <a:outerShdw blurRad="38100" dist="38100" dir="2700000" algn="tl">
                    <a:srgbClr val="000000">
                      <a:alpha val="43137"/>
                    </a:srgbClr>
                  </a:outerShdw>
                </a:effectLst>
              </a:rPr>
            </a:br>
            <a:r>
              <a:rPr lang="en-US" b="1" dirty="0"/>
              <a:t>Alpha </a:t>
            </a:r>
            <a:r>
              <a:rPr lang="en-US" b="1" dirty="0" err="1"/>
              <a:t>thal</a:t>
            </a:r>
            <a:r>
              <a:rPr lang="en-US" b="1" dirty="0"/>
              <a:t> </a:t>
            </a:r>
            <a:r>
              <a:rPr lang="en-US" dirty="0"/>
              <a:t>- gene deletions on chromosome </a:t>
            </a:r>
            <a:r>
              <a:rPr lang="en-US" b="1" dirty="0"/>
              <a:t>16</a:t>
            </a:r>
            <a:br>
              <a:rPr lang="en-US" b="1" dirty="0"/>
            </a:br>
            <a:r>
              <a:rPr lang="en-US" b="1" dirty="0"/>
              <a:t>Defective synthesis of </a:t>
            </a:r>
            <a:r>
              <a:rPr lang="el-GR" b="1" dirty="0">
                <a:cs typeface="Arial" charset="0"/>
              </a:rPr>
              <a:t>α</a:t>
            </a:r>
            <a:r>
              <a:rPr lang="en-US" dirty="0">
                <a:cs typeface="Arial" charset="0"/>
              </a:rPr>
              <a:t>-globin chain</a:t>
            </a:r>
            <a:r>
              <a:rPr lang="en-US" dirty="0">
                <a:cs typeface="Arial" charset="0"/>
                <a:sym typeface="Wingdings" pitchFamily="2" charset="2"/>
              </a:rPr>
              <a:t> </a:t>
            </a:r>
            <a:br>
              <a:rPr lang="en-US" dirty="0">
                <a:cs typeface="Arial" charset="0"/>
                <a:sym typeface="Wingdings" pitchFamily="2" charset="2"/>
              </a:rPr>
            </a:br>
            <a:r>
              <a:rPr lang="en-US" dirty="0">
                <a:cs typeface="Arial" charset="0"/>
                <a:sym typeface="Wingdings" pitchFamily="2" charset="2"/>
              </a:rPr>
              <a:t>	Excess of  </a:t>
            </a:r>
            <a:r>
              <a:rPr lang="he-IL" b="1" dirty="0"/>
              <a:t>ץ</a:t>
            </a:r>
            <a:r>
              <a:rPr lang="en-US" b="1" dirty="0">
                <a:cs typeface="Arial" charset="0"/>
              </a:rPr>
              <a:t>- chains </a:t>
            </a:r>
            <a:r>
              <a:rPr lang="en-US" dirty="0">
                <a:cs typeface="Arial" charset="0"/>
              </a:rPr>
              <a:t>- in the fetus </a:t>
            </a:r>
            <a:r>
              <a:rPr lang="en-US" b="1" dirty="0">
                <a:cs typeface="Arial" charset="0"/>
              </a:rPr>
              <a:t>(</a:t>
            </a:r>
            <a:r>
              <a:rPr lang="en-US" b="1" dirty="0" err="1">
                <a:cs typeface="Arial" charset="0"/>
              </a:rPr>
              <a:t>Hb</a:t>
            </a:r>
            <a:r>
              <a:rPr lang="en-US" b="1" dirty="0">
                <a:cs typeface="Arial" charset="0"/>
              </a:rPr>
              <a:t> Bart- </a:t>
            </a:r>
            <a:r>
              <a:rPr lang="he-IL" b="1" dirty="0"/>
              <a:t>ץ</a:t>
            </a:r>
            <a:r>
              <a:rPr lang="en-US" b="1" baseline="-25000" dirty="0">
                <a:cs typeface="Arial" charset="0"/>
              </a:rPr>
              <a:t>4</a:t>
            </a:r>
            <a:r>
              <a:rPr lang="en-US" b="1" dirty="0">
                <a:cs typeface="Arial" charset="0"/>
              </a:rPr>
              <a:t>)</a:t>
            </a:r>
            <a:br>
              <a:rPr lang="en-US" b="1" dirty="0">
                <a:cs typeface="Arial" charset="0"/>
              </a:rPr>
            </a:br>
            <a:r>
              <a:rPr lang="en-US" dirty="0">
                <a:cs typeface="Arial" charset="0"/>
              </a:rPr>
              <a:t>	Excess of </a:t>
            </a:r>
            <a:r>
              <a:rPr lang="el-GR" b="1" dirty="0">
                <a:cs typeface="Arial" charset="0"/>
              </a:rPr>
              <a:t>β</a:t>
            </a:r>
            <a:r>
              <a:rPr lang="en-US" b="1" dirty="0">
                <a:cs typeface="Arial" charset="0"/>
              </a:rPr>
              <a:t>-chains </a:t>
            </a:r>
            <a:r>
              <a:rPr lang="en-US" dirty="0">
                <a:cs typeface="Arial" charset="0"/>
              </a:rPr>
              <a:t>in the adult </a:t>
            </a:r>
            <a:r>
              <a:rPr lang="en-US" b="1" dirty="0">
                <a:cs typeface="Arial" charset="0"/>
              </a:rPr>
              <a:t>(</a:t>
            </a:r>
            <a:r>
              <a:rPr lang="en-US" b="1" dirty="0" err="1">
                <a:cs typeface="Arial" charset="0"/>
              </a:rPr>
              <a:t>Hb</a:t>
            </a:r>
            <a:r>
              <a:rPr lang="en-US" b="1" dirty="0">
                <a:cs typeface="Arial" charset="0"/>
              </a:rPr>
              <a:t> H- </a:t>
            </a:r>
            <a:r>
              <a:rPr lang="el-GR" b="1" dirty="0">
                <a:cs typeface="Arial" charset="0"/>
              </a:rPr>
              <a:t>β</a:t>
            </a:r>
            <a:r>
              <a:rPr lang="en-US" b="1" baseline="-25000" dirty="0">
                <a:cs typeface="Arial" charset="0"/>
              </a:rPr>
              <a:t>4</a:t>
            </a:r>
            <a:r>
              <a:rPr lang="en-US" b="1" dirty="0">
                <a:cs typeface="Arial" charset="0"/>
              </a:rPr>
              <a:t>)</a:t>
            </a:r>
            <a:endParaRPr lang="en-US"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593975"/>
            <a:ext cx="8229600" cy="357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fld id="{A2FA8BC2-6867-4E2F-B4D1-8F72E8761BC3}"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42</a:t>
            </a:fld>
            <a:endParaRPr lang="en-US"/>
          </a:p>
        </p:txBody>
      </p:sp>
    </p:spTree>
    <p:extLst>
      <p:ext uri="{BB962C8B-B14F-4D97-AF65-F5344CB8AC3E}">
        <p14:creationId xmlns:p14="http://schemas.microsoft.com/office/powerpoint/2010/main" val="41818123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Content Placeholder 1"/>
          <p:cNvSpPr>
            <a:spLocks noGrp="1"/>
          </p:cNvSpPr>
          <p:nvPr>
            <p:ph idx="1"/>
          </p:nvPr>
        </p:nvSpPr>
        <p:spPr>
          <a:xfrm>
            <a:off x="457200" y="808037"/>
            <a:ext cx="8382000" cy="5592763"/>
          </a:xfrm>
        </p:spPr>
        <p:txBody>
          <a:bodyPr>
            <a:normAutofit/>
          </a:bodyPr>
          <a:lstStyle/>
          <a:p>
            <a:pPr>
              <a:lnSpc>
                <a:spcPct val="150000"/>
              </a:lnSpc>
            </a:pPr>
            <a:endParaRPr lang="en-US" sz="2000" dirty="0" smtClean="0"/>
          </a:p>
          <a:p>
            <a:pPr>
              <a:lnSpc>
                <a:spcPct val="150000"/>
              </a:lnSpc>
            </a:pPr>
            <a:r>
              <a:rPr lang="el-GR" sz="2000" dirty="0" smtClean="0"/>
              <a:t>α</a:t>
            </a:r>
            <a:r>
              <a:rPr lang="en-US" sz="2000" dirty="0" smtClean="0"/>
              <a:t> chains shared by fetal as well as adult life. Hence manifests both times</a:t>
            </a:r>
          </a:p>
          <a:p>
            <a:pPr>
              <a:lnSpc>
                <a:spcPct val="150000"/>
              </a:lnSpc>
            </a:pPr>
            <a:r>
              <a:rPr lang="el-GR" sz="2000" dirty="0" smtClean="0"/>
              <a:t>α</a:t>
            </a:r>
            <a:r>
              <a:rPr lang="en-US" sz="2000" dirty="0" smtClean="0"/>
              <a:t> Thalassemia trait mimics Fe deficiency  anemia</a:t>
            </a:r>
          </a:p>
          <a:p>
            <a:pPr>
              <a:lnSpc>
                <a:spcPct val="150000"/>
              </a:lnSpc>
            </a:pPr>
            <a:r>
              <a:rPr lang="en-US" sz="2000" dirty="0" smtClean="0"/>
              <a:t>Silent carrier – silent – not identified </a:t>
            </a:r>
            <a:r>
              <a:rPr lang="en-US" sz="2000" dirty="0" err="1" smtClean="0"/>
              <a:t>hematologically</a:t>
            </a:r>
            <a:r>
              <a:rPr lang="en-US" sz="2000" dirty="0" smtClean="0"/>
              <a:t>, </a:t>
            </a:r>
            <a:r>
              <a:rPr lang="en-US" sz="2000" dirty="0"/>
              <a:t>no RBC </a:t>
            </a:r>
            <a:r>
              <a:rPr lang="en-US" sz="2000" dirty="0" smtClean="0"/>
              <a:t>abnormalities, asymptomatic .diagnosed when progeny has </a:t>
            </a:r>
            <a:r>
              <a:rPr lang="en-US" sz="2000" dirty="0" err="1" smtClean="0"/>
              <a:t>Hb</a:t>
            </a:r>
            <a:r>
              <a:rPr lang="en-US" sz="2000" dirty="0" smtClean="0"/>
              <a:t> </a:t>
            </a:r>
            <a:r>
              <a:rPr lang="en-US" sz="2000" dirty="0" err="1" smtClean="0"/>
              <a:t>Barts</a:t>
            </a:r>
            <a:r>
              <a:rPr lang="en-US" sz="2000" dirty="0" smtClean="0"/>
              <a:t>/ </a:t>
            </a:r>
            <a:r>
              <a:rPr lang="en-US" sz="2000" dirty="0" err="1" smtClean="0"/>
              <a:t>Hb</a:t>
            </a:r>
            <a:r>
              <a:rPr lang="en-US" sz="2000" dirty="0" smtClean="0"/>
              <a:t> H</a:t>
            </a:r>
          </a:p>
          <a:p>
            <a:pPr>
              <a:lnSpc>
                <a:spcPct val="150000"/>
              </a:lnSpc>
            </a:pPr>
            <a:r>
              <a:rPr lang="en-US" sz="2000" dirty="0" smtClean="0"/>
              <a:t>Trait </a:t>
            </a:r>
            <a:r>
              <a:rPr lang="en-US" sz="2000" dirty="0"/>
              <a:t>– </a:t>
            </a:r>
            <a:r>
              <a:rPr lang="en-US" sz="2000" dirty="0" err="1"/>
              <a:t>aymptomatic</a:t>
            </a:r>
            <a:r>
              <a:rPr lang="en-US" sz="2000" dirty="0"/>
              <a:t> , minimal anemia</a:t>
            </a:r>
          </a:p>
          <a:p>
            <a:pPr>
              <a:lnSpc>
                <a:spcPct val="150000"/>
              </a:lnSpc>
            </a:pPr>
            <a:endParaRPr lang="en-US" sz="2000" dirty="0" smtClean="0"/>
          </a:p>
        </p:txBody>
      </p:sp>
      <p:sp>
        <p:nvSpPr>
          <p:cNvPr id="2" name="Date Placeholder 1"/>
          <p:cNvSpPr>
            <a:spLocks noGrp="1"/>
          </p:cNvSpPr>
          <p:nvPr>
            <p:ph type="dt" sz="half" idx="10"/>
          </p:nvPr>
        </p:nvSpPr>
        <p:spPr/>
        <p:txBody>
          <a:bodyPr/>
          <a:lstStyle/>
          <a:p>
            <a:fld id="{7976051F-2706-456D-846F-E6CFD161AEA5}"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43</a:t>
            </a:fld>
            <a:endParaRPr lang="en-US"/>
          </a:p>
        </p:txBody>
      </p:sp>
    </p:spTree>
    <p:extLst>
      <p:ext uri="{BB962C8B-B14F-4D97-AF65-F5344CB8AC3E}">
        <p14:creationId xmlns:p14="http://schemas.microsoft.com/office/powerpoint/2010/main" val="14977209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1"/>
          <p:cNvSpPr>
            <a:spLocks noGrp="1"/>
          </p:cNvSpPr>
          <p:nvPr>
            <p:ph idx="1"/>
          </p:nvPr>
        </p:nvSpPr>
        <p:spPr>
          <a:xfrm>
            <a:off x="457200" y="1371600"/>
            <a:ext cx="8229600" cy="5029200"/>
          </a:xfrm>
        </p:spPr>
        <p:txBody>
          <a:bodyPr>
            <a:normAutofit/>
          </a:bodyPr>
          <a:lstStyle/>
          <a:p>
            <a:pPr eaLnBrk="1" hangingPunct="1">
              <a:lnSpc>
                <a:spcPct val="150000"/>
              </a:lnSpc>
            </a:pPr>
            <a:r>
              <a:rPr lang="en-US" sz="2000" dirty="0" smtClean="0"/>
              <a:t>Seen in SEA, middle east</a:t>
            </a:r>
          </a:p>
          <a:p>
            <a:pPr eaLnBrk="1" hangingPunct="1">
              <a:lnSpc>
                <a:spcPct val="150000"/>
              </a:lnSpc>
            </a:pPr>
            <a:r>
              <a:rPr lang="en-US" sz="2000" dirty="0" smtClean="0"/>
              <a:t>Moderate anemia (</a:t>
            </a:r>
            <a:r>
              <a:rPr lang="en-US" sz="2000" dirty="0" err="1" smtClean="0"/>
              <a:t>Hb</a:t>
            </a:r>
            <a:r>
              <a:rPr lang="en-US" sz="2000" dirty="0" smtClean="0"/>
              <a:t> 8-9 gm/dl), mild jaundice</a:t>
            </a:r>
          </a:p>
          <a:p>
            <a:pPr eaLnBrk="1" hangingPunct="1">
              <a:lnSpc>
                <a:spcPct val="150000"/>
              </a:lnSpc>
            </a:pPr>
            <a:r>
              <a:rPr lang="en-US" sz="2000" dirty="0" smtClean="0"/>
              <a:t>Splenomegaly, gall stones</a:t>
            </a:r>
          </a:p>
          <a:p>
            <a:pPr eaLnBrk="1" hangingPunct="1">
              <a:lnSpc>
                <a:spcPct val="150000"/>
              </a:lnSpc>
            </a:pPr>
            <a:r>
              <a:rPr lang="en-US" sz="2000" dirty="0" smtClean="0"/>
              <a:t>PBS similar to </a:t>
            </a:r>
            <a:r>
              <a:rPr lang="en-US" sz="2000" dirty="0" err="1" smtClean="0"/>
              <a:t>thal</a:t>
            </a:r>
            <a:r>
              <a:rPr lang="en-US" sz="2000" dirty="0" smtClean="0"/>
              <a:t> major</a:t>
            </a:r>
          </a:p>
          <a:p>
            <a:pPr eaLnBrk="1" hangingPunct="1">
              <a:lnSpc>
                <a:spcPct val="150000"/>
              </a:lnSpc>
            </a:pPr>
            <a:r>
              <a:rPr lang="en-US" sz="2000" dirty="0" err="1" smtClean="0"/>
              <a:t>Hb</a:t>
            </a:r>
            <a:r>
              <a:rPr lang="en-US" sz="2000" dirty="0" smtClean="0"/>
              <a:t> electrophoresis: </a:t>
            </a:r>
            <a:r>
              <a:rPr lang="en-US" sz="2000" dirty="0" err="1" smtClean="0"/>
              <a:t>Hb</a:t>
            </a:r>
            <a:r>
              <a:rPr lang="en-US" sz="2000" dirty="0" smtClean="0"/>
              <a:t> H 2-40 %; rest are </a:t>
            </a:r>
            <a:r>
              <a:rPr lang="en-US" sz="2000" dirty="0" err="1" smtClean="0"/>
              <a:t>Hb</a:t>
            </a:r>
            <a:r>
              <a:rPr lang="en-US" sz="2000" dirty="0" smtClean="0"/>
              <a:t> A, HbA2, </a:t>
            </a:r>
            <a:r>
              <a:rPr lang="en-US" sz="2000" dirty="0" err="1" smtClean="0"/>
              <a:t>HbF</a:t>
            </a:r>
            <a:r>
              <a:rPr lang="en-US" sz="2000" dirty="0" smtClean="0"/>
              <a:t> </a:t>
            </a:r>
          </a:p>
          <a:p>
            <a:pPr>
              <a:lnSpc>
                <a:spcPct val="150000"/>
              </a:lnSpc>
            </a:pPr>
            <a:r>
              <a:rPr lang="en-US" sz="2000" dirty="0" smtClean="0"/>
              <a:t>Not very transfusion </a:t>
            </a:r>
            <a:r>
              <a:rPr lang="en-US" sz="2000" dirty="0" err="1" smtClean="0"/>
              <a:t>dependant</a:t>
            </a:r>
            <a:endParaRPr lang="en-US" sz="2000" dirty="0" smtClean="0"/>
          </a:p>
          <a:p>
            <a:pPr>
              <a:lnSpc>
                <a:spcPct val="150000"/>
              </a:lnSpc>
            </a:pPr>
            <a:r>
              <a:rPr lang="en-US" sz="2000" dirty="0" smtClean="0"/>
              <a:t>Bony deformities</a:t>
            </a:r>
          </a:p>
          <a:p>
            <a:pPr>
              <a:lnSpc>
                <a:spcPct val="150000"/>
              </a:lnSpc>
            </a:pPr>
            <a:r>
              <a:rPr lang="en-US" sz="2000" b="1" dirty="0"/>
              <a:t>Heinz bodies in </a:t>
            </a:r>
            <a:r>
              <a:rPr lang="en-US" sz="2000" b="1" dirty="0" err="1"/>
              <a:t>HbH</a:t>
            </a:r>
            <a:r>
              <a:rPr lang="en-US" sz="2000" b="1" dirty="0"/>
              <a:t> </a:t>
            </a:r>
            <a:r>
              <a:rPr lang="en-US" sz="2000" dirty="0"/>
              <a:t>disease – brilliant </a:t>
            </a:r>
            <a:r>
              <a:rPr lang="en-US" sz="2000" dirty="0" err="1"/>
              <a:t>cresyl</a:t>
            </a:r>
            <a:r>
              <a:rPr lang="en-US" sz="2000" dirty="0"/>
              <a:t> blue</a:t>
            </a:r>
          </a:p>
          <a:p>
            <a:pPr>
              <a:lnSpc>
                <a:spcPct val="150000"/>
              </a:lnSpc>
            </a:pPr>
            <a:endParaRPr lang="en-US" sz="2000" dirty="0" smtClean="0"/>
          </a:p>
          <a:p>
            <a:pPr>
              <a:lnSpc>
                <a:spcPct val="150000"/>
              </a:lnSpc>
              <a:buFont typeface="Wingdings 3" pitchFamily="18" charset="2"/>
              <a:buNone/>
            </a:pPr>
            <a:endParaRPr lang="en-US" sz="2000" dirty="0" smtClean="0"/>
          </a:p>
          <a:p>
            <a:pPr>
              <a:lnSpc>
                <a:spcPct val="150000"/>
              </a:lnSpc>
            </a:pPr>
            <a:endParaRPr lang="en-US" sz="2000" dirty="0" smtClean="0"/>
          </a:p>
        </p:txBody>
      </p:sp>
      <p:sp>
        <p:nvSpPr>
          <p:cNvPr id="3" name="Title 2"/>
          <p:cNvSpPr>
            <a:spLocks noGrp="1"/>
          </p:cNvSpPr>
          <p:nvPr>
            <p:ph type="title"/>
          </p:nvPr>
        </p:nvSpPr>
        <p:spPr/>
        <p:txBody>
          <a:bodyPr>
            <a:normAutofit/>
          </a:bodyPr>
          <a:lstStyle/>
          <a:p>
            <a:pPr algn="l">
              <a:defRPr/>
            </a:pPr>
            <a:r>
              <a:rPr lang="en-US" sz="4000" b="1" dirty="0" err="1" smtClean="0"/>
              <a:t>Hb</a:t>
            </a:r>
            <a:r>
              <a:rPr lang="en-US" sz="4000" b="1" dirty="0" smtClean="0"/>
              <a:t> H DISEASE</a:t>
            </a:r>
            <a:endParaRPr lang="en-US" sz="40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762000"/>
            <a:ext cx="2133600" cy="206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fld id="{0A0FF4DD-B469-458E-B730-36993C8ED2FC}"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44</a:t>
            </a:fld>
            <a:endParaRPr lang="en-US"/>
          </a:p>
        </p:txBody>
      </p:sp>
    </p:spTree>
    <p:extLst>
      <p:ext uri="{BB962C8B-B14F-4D97-AF65-F5344CB8AC3E}">
        <p14:creationId xmlns:p14="http://schemas.microsoft.com/office/powerpoint/2010/main" val="191147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533400" y="0"/>
            <a:ext cx="8229600" cy="1143000"/>
          </a:xfrm>
        </p:spPr>
        <p:txBody>
          <a:bodyPr>
            <a:normAutofit/>
          </a:bodyPr>
          <a:lstStyle/>
          <a:p>
            <a:pPr algn="l" eaLnBrk="1" hangingPunct="1">
              <a:defRPr/>
            </a:pPr>
            <a:r>
              <a:rPr lang="en-US" sz="4000" b="1" dirty="0" err="1" smtClean="0"/>
              <a:t>Haemoglobin</a:t>
            </a:r>
            <a:r>
              <a:rPr lang="en-US" sz="4000" b="1" dirty="0" smtClean="0"/>
              <a:t> Bart’s:</a:t>
            </a:r>
          </a:p>
        </p:txBody>
      </p:sp>
      <p:sp>
        <p:nvSpPr>
          <p:cNvPr id="66563" name="Rectangle 3"/>
          <p:cNvSpPr>
            <a:spLocks noGrp="1" noChangeArrowheads="1"/>
          </p:cNvSpPr>
          <p:nvPr>
            <p:ph type="body" idx="1"/>
          </p:nvPr>
        </p:nvSpPr>
        <p:spPr>
          <a:xfrm>
            <a:off x="533400" y="1066800"/>
            <a:ext cx="8534400" cy="5181600"/>
          </a:xfrm>
        </p:spPr>
        <p:txBody>
          <a:bodyPr>
            <a:normAutofit lnSpcReduction="10000"/>
          </a:bodyPr>
          <a:lstStyle/>
          <a:p>
            <a:pPr marL="0" indent="0">
              <a:lnSpc>
                <a:spcPct val="150000"/>
              </a:lnSpc>
              <a:buNone/>
            </a:pPr>
            <a:r>
              <a:rPr lang="en-US" sz="2000" dirty="0" err="1"/>
              <a:t>Hb</a:t>
            </a:r>
            <a:r>
              <a:rPr lang="en-US" sz="2000" dirty="0"/>
              <a:t> </a:t>
            </a:r>
            <a:r>
              <a:rPr lang="en-US" sz="2000" dirty="0" err="1"/>
              <a:t>Barts</a:t>
            </a:r>
            <a:r>
              <a:rPr lang="en-US" sz="2000" dirty="0"/>
              <a:t> has </a:t>
            </a:r>
            <a:r>
              <a:rPr lang="el-GR" sz="2000" dirty="0"/>
              <a:t>γ</a:t>
            </a:r>
            <a:r>
              <a:rPr lang="en-US" sz="2000" dirty="0"/>
              <a:t>4, then later in infancy </a:t>
            </a:r>
            <a:r>
              <a:rPr lang="el-GR" sz="2000" dirty="0"/>
              <a:t>β</a:t>
            </a:r>
            <a:r>
              <a:rPr lang="en-US" sz="2000" dirty="0"/>
              <a:t>4 </a:t>
            </a:r>
          </a:p>
          <a:p>
            <a:pPr marL="0" indent="0">
              <a:lnSpc>
                <a:spcPct val="150000"/>
              </a:lnSpc>
              <a:buNone/>
            </a:pPr>
            <a:r>
              <a:rPr lang="en-US" sz="2000" dirty="0"/>
              <a:t>Severe hypoxia as </a:t>
            </a:r>
            <a:r>
              <a:rPr lang="en-US" sz="2000" dirty="0" err="1"/>
              <a:t>Hb</a:t>
            </a:r>
            <a:r>
              <a:rPr lang="en-US" sz="2000" dirty="0"/>
              <a:t> </a:t>
            </a:r>
            <a:r>
              <a:rPr lang="en-US" sz="2000" dirty="0" err="1"/>
              <a:t>Barts</a:t>
            </a:r>
            <a:r>
              <a:rPr lang="en-US" sz="2000" dirty="0"/>
              <a:t> has high affinity for oxygen</a:t>
            </a:r>
          </a:p>
          <a:p>
            <a:pPr marL="0" indent="0" eaLnBrk="1" hangingPunct="1">
              <a:lnSpc>
                <a:spcPct val="150000"/>
              </a:lnSpc>
              <a:buNone/>
            </a:pPr>
            <a:r>
              <a:rPr lang="en-US" sz="2000" dirty="0" smtClean="0"/>
              <a:t>Most severe manifestation of alpha thalassemia</a:t>
            </a:r>
          </a:p>
          <a:p>
            <a:pPr marL="0" indent="0" eaLnBrk="1" hangingPunct="1">
              <a:lnSpc>
                <a:spcPct val="150000"/>
              </a:lnSpc>
              <a:buNone/>
            </a:pPr>
            <a:r>
              <a:rPr lang="en-US" sz="2400" b="1" dirty="0" err="1" smtClean="0"/>
              <a:t>Hydrops</a:t>
            </a:r>
            <a:r>
              <a:rPr lang="en-US" sz="2400" b="1" dirty="0" smtClean="0"/>
              <a:t>  </a:t>
            </a:r>
            <a:r>
              <a:rPr lang="en-US" sz="2400" b="1" dirty="0" err="1" smtClean="0"/>
              <a:t>fetalis</a:t>
            </a:r>
            <a:r>
              <a:rPr lang="en-US" sz="2400" b="1" dirty="0" smtClean="0"/>
              <a:t> </a:t>
            </a:r>
            <a:r>
              <a:rPr lang="en-US" sz="2000" dirty="0" smtClean="0"/>
              <a:t>– Fatal unless intrauterine transfusions</a:t>
            </a:r>
          </a:p>
          <a:p>
            <a:pPr marL="0" indent="0">
              <a:lnSpc>
                <a:spcPct val="150000"/>
              </a:lnSpc>
              <a:buNone/>
            </a:pPr>
            <a:r>
              <a:rPr lang="en-US" sz="2000" dirty="0" smtClean="0">
                <a:cs typeface="Arial" charset="0"/>
              </a:rPr>
              <a:t>	Stillborn or die within a few hours</a:t>
            </a:r>
          </a:p>
          <a:p>
            <a:pPr marL="0" indent="0">
              <a:lnSpc>
                <a:spcPct val="150000"/>
              </a:lnSpc>
              <a:buNone/>
            </a:pPr>
            <a:r>
              <a:rPr lang="en-US" sz="2000" dirty="0" smtClean="0"/>
              <a:t>	Severe anemia </a:t>
            </a:r>
            <a:r>
              <a:rPr lang="en-US" sz="2000" dirty="0" smtClean="0">
                <a:cs typeface="Arial" charset="0"/>
              </a:rPr>
              <a:t>, edematous, mildly jaundiced, ascites, </a:t>
            </a:r>
            <a:r>
              <a:rPr lang="en-US" sz="2000" dirty="0"/>
              <a:t>cardiac failure</a:t>
            </a:r>
            <a:endParaRPr lang="en-US" sz="2000" dirty="0">
              <a:cs typeface="Arial" charset="0"/>
            </a:endParaRPr>
          </a:p>
          <a:p>
            <a:pPr marL="0" indent="0">
              <a:lnSpc>
                <a:spcPct val="150000"/>
              </a:lnSpc>
              <a:buNone/>
            </a:pPr>
            <a:r>
              <a:rPr lang="en-US" sz="2000" dirty="0" smtClean="0">
                <a:cs typeface="Arial" charset="0"/>
              </a:rPr>
              <a:t>	hepatosplenomegaly,</a:t>
            </a:r>
            <a:r>
              <a:rPr lang="en-US" sz="2000" dirty="0" smtClean="0"/>
              <a:t> Looks like Rh </a:t>
            </a:r>
            <a:r>
              <a:rPr lang="en-US" sz="2000" dirty="0" err="1" smtClean="0"/>
              <a:t>incompatilibity</a:t>
            </a:r>
            <a:endParaRPr lang="en-US" sz="2000" dirty="0" smtClean="0"/>
          </a:p>
          <a:p>
            <a:pPr marL="0" indent="0">
              <a:lnSpc>
                <a:spcPct val="150000"/>
              </a:lnSpc>
              <a:buNone/>
            </a:pPr>
            <a:r>
              <a:rPr lang="en-US" sz="2000" dirty="0" smtClean="0"/>
              <a:t>	Increased incidence of toxemia of pregnancy </a:t>
            </a:r>
          </a:p>
          <a:p>
            <a:pPr marL="0" indent="0">
              <a:buNone/>
            </a:pPr>
            <a:r>
              <a:rPr lang="en-US" sz="2000" b="1" dirty="0" smtClean="0"/>
              <a:t>	</a:t>
            </a:r>
            <a:r>
              <a:rPr lang="en-US" sz="2000" b="1" dirty="0" err="1" smtClean="0"/>
              <a:t>Hb</a:t>
            </a:r>
            <a:r>
              <a:rPr lang="en-US" sz="2000" b="1" dirty="0" smtClean="0"/>
              <a:t> </a:t>
            </a:r>
            <a:r>
              <a:rPr lang="en-US" sz="2000" b="1" dirty="0"/>
              <a:t>electrophoresis</a:t>
            </a:r>
            <a:r>
              <a:rPr lang="en-US" sz="2000" b="1" dirty="0" smtClean="0"/>
              <a:t>:</a:t>
            </a:r>
            <a:r>
              <a:rPr lang="en-US" sz="2000" dirty="0" smtClean="0"/>
              <a:t>  </a:t>
            </a:r>
            <a:r>
              <a:rPr lang="en-US" sz="2000" dirty="0"/>
              <a:t>80-90 % </a:t>
            </a:r>
            <a:r>
              <a:rPr lang="en-US" sz="2000" dirty="0" err="1"/>
              <a:t>Hb</a:t>
            </a:r>
            <a:r>
              <a:rPr lang="en-US" sz="2000" dirty="0"/>
              <a:t> </a:t>
            </a:r>
            <a:r>
              <a:rPr lang="en-US" sz="2000" dirty="0" smtClean="0"/>
              <a:t>Bart’s, </a:t>
            </a:r>
            <a:r>
              <a:rPr lang="en-US" sz="2000" dirty="0" err="1" smtClean="0"/>
              <a:t>Hb</a:t>
            </a:r>
            <a:r>
              <a:rPr lang="en-US" sz="2000" dirty="0" smtClean="0"/>
              <a:t> </a:t>
            </a:r>
            <a:r>
              <a:rPr lang="en-US" sz="2000" dirty="0"/>
              <a:t>H</a:t>
            </a:r>
          </a:p>
          <a:p>
            <a:pPr marL="0" indent="0">
              <a:buNone/>
            </a:pPr>
            <a:r>
              <a:rPr lang="en-US" sz="2000" b="1" dirty="0" smtClean="0"/>
              <a:t>			      </a:t>
            </a:r>
            <a:r>
              <a:rPr lang="en-US" sz="2000" b="1" dirty="0" smtClean="0">
                <a:solidFill>
                  <a:srgbClr val="00B0F0"/>
                </a:solidFill>
              </a:rPr>
              <a:t>No </a:t>
            </a:r>
            <a:r>
              <a:rPr lang="en-US" sz="2000" b="1" dirty="0" err="1">
                <a:solidFill>
                  <a:srgbClr val="00B0F0"/>
                </a:solidFill>
              </a:rPr>
              <a:t>Hb</a:t>
            </a:r>
            <a:r>
              <a:rPr lang="en-US" sz="2000" b="1" dirty="0">
                <a:solidFill>
                  <a:srgbClr val="00B0F0"/>
                </a:solidFill>
              </a:rPr>
              <a:t> A, </a:t>
            </a:r>
            <a:r>
              <a:rPr lang="en-US" sz="2000" b="1" dirty="0" err="1">
                <a:solidFill>
                  <a:srgbClr val="00B0F0"/>
                </a:solidFill>
              </a:rPr>
              <a:t>Hb</a:t>
            </a:r>
            <a:r>
              <a:rPr lang="en-US" sz="2000" b="1" dirty="0">
                <a:solidFill>
                  <a:srgbClr val="00B0F0"/>
                </a:solidFill>
              </a:rPr>
              <a:t> A2 or </a:t>
            </a:r>
            <a:r>
              <a:rPr lang="en-US" sz="2000" b="1" dirty="0" err="1">
                <a:solidFill>
                  <a:srgbClr val="00B0F0"/>
                </a:solidFill>
              </a:rPr>
              <a:t>Hb</a:t>
            </a:r>
            <a:r>
              <a:rPr lang="en-US" sz="2000" b="1" dirty="0">
                <a:solidFill>
                  <a:srgbClr val="00B0F0"/>
                </a:solidFill>
              </a:rPr>
              <a:t> F</a:t>
            </a:r>
          </a:p>
          <a:p>
            <a:pPr marL="0" indent="0">
              <a:buNone/>
            </a:pPr>
            <a:r>
              <a:rPr lang="en-US" sz="2000" b="1" dirty="0" smtClean="0"/>
              <a:t>	Treatment</a:t>
            </a:r>
            <a:r>
              <a:rPr lang="en-US" sz="2000" b="1" dirty="0"/>
              <a:t>: immediate exchange transfusion</a:t>
            </a:r>
          </a:p>
          <a:p>
            <a:pPr marL="0" indent="0">
              <a:lnSpc>
                <a:spcPct val="150000"/>
              </a:lnSpc>
              <a:buNone/>
            </a:pPr>
            <a:endParaRPr lang="en-US" sz="2000" dirty="0" smtClean="0"/>
          </a:p>
          <a:p>
            <a:pPr marL="0" indent="0" eaLnBrk="1" hangingPunct="1">
              <a:lnSpc>
                <a:spcPct val="150000"/>
              </a:lnSpc>
              <a:buNone/>
            </a:pPr>
            <a:endParaRPr lang="el-GR" sz="2000" dirty="0" smtClean="0">
              <a:cs typeface="Arial" charset="0"/>
            </a:endParaRPr>
          </a:p>
        </p:txBody>
      </p:sp>
      <p:sp>
        <p:nvSpPr>
          <p:cNvPr id="2" name="Date Placeholder 1"/>
          <p:cNvSpPr>
            <a:spLocks noGrp="1"/>
          </p:cNvSpPr>
          <p:nvPr>
            <p:ph type="dt" sz="half" idx="10"/>
          </p:nvPr>
        </p:nvSpPr>
        <p:spPr/>
        <p:txBody>
          <a:bodyPr/>
          <a:lstStyle/>
          <a:p>
            <a:fld id="{F437F0D8-75CB-4F47-87A3-D47F4E3D7BEF}"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45</a:t>
            </a:fld>
            <a:endParaRPr lang="en-US"/>
          </a:p>
        </p:txBody>
      </p:sp>
    </p:spTree>
    <p:extLst>
      <p:ext uri="{BB962C8B-B14F-4D97-AF65-F5344CB8AC3E}">
        <p14:creationId xmlns:p14="http://schemas.microsoft.com/office/powerpoint/2010/main" val="36931293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rmAutofit/>
          </a:bodyPr>
          <a:lstStyle/>
          <a:p>
            <a:pPr algn="l" eaLnBrk="1" hangingPunct="1">
              <a:defRPr/>
            </a:pPr>
            <a:r>
              <a:rPr lang="en-US" sz="4000" b="1" dirty="0" smtClean="0">
                <a:latin typeface="+mn-lt"/>
              </a:rPr>
              <a:t>Treatment:</a:t>
            </a:r>
          </a:p>
        </p:txBody>
      </p:sp>
      <p:sp>
        <p:nvSpPr>
          <p:cNvPr id="69635" name="Rectangle 3"/>
          <p:cNvSpPr>
            <a:spLocks noGrp="1" noChangeArrowheads="1"/>
          </p:cNvSpPr>
          <p:nvPr>
            <p:ph type="body" idx="1"/>
          </p:nvPr>
        </p:nvSpPr>
        <p:spPr>
          <a:xfrm>
            <a:off x="457200" y="1371600"/>
            <a:ext cx="8229600" cy="4525963"/>
          </a:xfrm>
        </p:spPr>
        <p:txBody>
          <a:bodyPr>
            <a:normAutofit/>
          </a:bodyPr>
          <a:lstStyle/>
          <a:p>
            <a:pPr eaLnBrk="1" hangingPunct="1">
              <a:lnSpc>
                <a:spcPct val="150000"/>
              </a:lnSpc>
            </a:pPr>
            <a:r>
              <a:rPr lang="en-US" sz="2000" b="1" dirty="0" smtClean="0"/>
              <a:t>Generally not required</a:t>
            </a:r>
          </a:p>
          <a:p>
            <a:pPr eaLnBrk="1" hangingPunct="1">
              <a:lnSpc>
                <a:spcPct val="150000"/>
              </a:lnSpc>
            </a:pPr>
            <a:r>
              <a:rPr lang="en-US" sz="2000" dirty="0" smtClean="0"/>
              <a:t>Blood transfusion , iron chelation therapy – For  transfusion dependent cases</a:t>
            </a:r>
          </a:p>
          <a:p>
            <a:pPr eaLnBrk="1" hangingPunct="1">
              <a:lnSpc>
                <a:spcPct val="150000"/>
              </a:lnSpc>
            </a:pPr>
            <a:r>
              <a:rPr lang="en-US" sz="2000" b="1" dirty="0" smtClean="0"/>
              <a:t>Avoidance of oxidant drugs</a:t>
            </a:r>
          </a:p>
          <a:p>
            <a:pPr eaLnBrk="1" hangingPunct="1">
              <a:lnSpc>
                <a:spcPct val="150000"/>
              </a:lnSpc>
            </a:pPr>
            <a:r>
              <a:rPr lang="en-US" sz="2000" dirty="0" smtClean="0"/>
              <a:t>Prompt treatment of infections</a:t>
            </a:r>
          </a:p>
          <a:p>
            <a:pPr eaLnBrk="1" hangingPunct="1">
              <a:lnSpc>
                <a:spcPct val="150000"/>
              </a:lnSpc>
            </a:pPr>
            <a:r>
              <a:rPr lang="en-US" sz="2000" dirty="0" smtClean="0"/>
              <a:t>Folic acid supplementation</a:t>
            </a:r>
          </a:p>
          <a:p>
            <a:pPr eaLnBrk="1" hangingPunct="1">
              <a:lnSpc>
                <a:spcPct val="150000"/>
              </a:lnSpc>
            </a:pPr>
            <a:r>
              <a:rPr lang="en-US" sz="2000" dirty="0" smtClean="0"/>
              <a:t>Splenectomy </a:t>
            </a:r>
          </a:p>
          <a:p>
            <a:pPr>
              <a:lnSpc>
                <a:spcPct val="150000"/>
              </a:lnSpc>
            </a:pPr>
            <a:r>
              <a:rPr lang="en-US" sz="2000" dirty="0" smtClean="0"/>
              <a:t>BM transplantation, gene therapy</a:t>
            </a:r>
          </a:p>
          <a:p>
            <a:pPr eaLnBrk="1" hangingPunct="1">
              <a:lnSpc>
                <a:spcPct val="150000"/>
              </a:lnSpc>
            </a:pPr>
            <a:endParaRPr lang="en-US" sz="2000" dirty="0" smtClean="0"/>
          </a:p>
        </p:txBody>
      </p:sp>
      <p:sp>
        <p:nvSpPr>
          <p:cNvPr id="2" name="Date Placeholder 1"/>
          <p:cNvSpPr>
            <a:spLocks noGrp="1"/>
          </p:cNvSpPr>
          <p:nvPr>
            <p:ph type="dt" sz="half" idx="10"/>
          </p:nvPr>
        </p:nvSpPr>
        <p:spPr/>
        <p:txBody>
          <a:bodyPr/>
          <a:lstStyle/>
          <a:p>
            <a:fld id="{9CA25647-E031-4828-9F34-EDDD32FB48F4}"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46</a:t>
            </a:fld>
            <a:endParaRPr lang="en-US"/>
          </a:p>
        </p:txBody>
      </p:sp>
    </p:spTree>
    <p:extLst>
      <p:ext uri="{BB962C8B-B14F-4D97-AF65-F5344CB8AC3E}">
        <p14:creationId xmlns:p14="http://schemas.microsoft.com/office/powerpoint/2010/main" val="35099053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solidFill>
                  <a:srgbClr val="FF0000"/>
                </a:solidFill>
                <a:effectLst>
                  <a:outerShdw blurRad="38100" dist="38100" dir="2700000" algn="tl">
                    <a:srgbClr val="000000">
                      <a:alpha val="43137"/>
                    </a:srgbClr>
                  </a:outerShdw>
                </a:effectLst>
              </a:rPr>
              <a:t>Sickle Cell Disease</a:t>
            </a:r>
          </a:p>
        </p:txBody>
      </p:sp>
      <p:sp>
        <p:nvSpPr>
          <p:cNvPr id="3" name="Subtitle 2"/>
          <p:cNvSpPr>
            <a:spLocks noGrp="1"/>
          </p:cNvSpPr>
          <p:nvPr>
            <p:ph type="subTitle" idx="1"/>
          </p:nvPr>
        </p:nvSpPr>
        <p:spPr/>
        <p:txBody>
          <a:bodyPr/>
          <a:lstStyle/>
          <a:p>
            <a:endParaRPr lang="en-US"/>
          </a:p>
        </p:txBody>
      </p:sp>
      <p:sp>
        <p:nvSpPr>
          <p:cNvPr id="4" name="Date Placeholder 3"/>
          <p:cNvSpPr>
            <a:spLocks noGrp="1"/>
          </p:cNvSpPr>
          <p:nvPr>
            <p:ph type="dt" sz="half" idx="10"/>
          </p:nvPr>
        </p:nvSpPr>
        <p:spPr/>
        <p:txBody>
          <a:bodyPr/>
          <a:lstStyle/>
          <a:p>
            <a:fld id="{5737B649-7B2C-4A2A-8E65-1FF406C92CB0}"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47</a:t>
            </a:fld>
            <a:endParaRPr lang="en-US"/>
          </a:p>
        </p:txBody>
      </p:sp>
    </p:spTree>
    <p:extLst>
      <p:ext uri="{BB962C8B-B14F-4D97-AF65-F5344CB8AC3E}">
        <p14:creationId xmlns:p14="http://schemas.microsoft.com/office/powerpoint/2010/main" val="10309686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rgbClr val="FF0000"/>
                </a:solidFill>
                <a:effectLst>
                  <a:outerShdw blurRad="38100" dist="38100" dir="2700000" algn="tl">
                    <a:srgbClr val="000000">
                      <a:alpha val="43137"/>
                    </a:srgbClr>
                  </a:outerShdw>
                </a:effectLst>
              </a:rPr>
              <a:t>Sickle Cell Disease</a:t>
            </a:r>
            <a:endParaRPr lang="en-US" sz="4000" b="1"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marL="0" indent="0">
              <a:buNone/>
            </a:pPr>
            <a:r>
              <a:rPr lang="en-US" sz="2000" b="1" dirty="0" smtClean="0"/>
              <a:t>“Sickle </a:t>
            </a:r>
            <a:r>
              <a:rPr lang="en-US" sz="2000" b="1" dirty="0"/>
              <a:t>cell disease (SCD) is a term used for a group </a:t>
            </a:r>
            <a:r>
              <a:rPr lang="en-US" sz="2000" b="1" dirty="0" smtClean="0"/>
              <a:t>of genetic </a:t>
            </a:r>
            <a:r>
              <a:rPr lang="en-US" sz="2000" b="1" dirty="0"/>
              <a:t>disorders characterized by production of </a:t>
            </a:r>
            <a:r>
              <a:rPr lang="en-US" sz="2000" b="1" dirty="0" err="1"/>
              <a:t>Hb</a:t>
            </a:r>
            <a:r>
              <a:rPr lang="en-US" sz="2000" b="1" dirty="0"/>
              <a:t> “S</a:t>
            </a:r>
            <a:r>
              <a:rPr lang="en-US" sz="2000" b="1" dirty="0" smtClean="0"/>
              <a:t>”. </a:t>
            </a:r>
          </a:p>
          <a:p>
            <a:pPr marL="0" indent="0">
              <a:buNone/>
            </a:pPr>
            <a:endParaRPr lang="en-US" sz="2000" b="1" dirty="0" smtClean="0"/>
          </a:p>
          <a:p>
            <a:pPr marL="0" indent="0">
              <a:buNone/>
            </a:pPr>
            <a:r>
              <a:rPr lang="en-US" sz="2000" dirty="0" smtClean="0"/>
              <a:t>Sickle </a:t>
            </a:r>
            <a:r>
              <a:rPr lang="en-US" sz="2000" dirty="0"/>
              <a:t>cell </a:t>
            </a:r>
            <a:r>
              <a:rPr lang="en-US" sz="2000" dirty="0" err="1"/>
              <a:t>hemoglobinopathy</a:t>
            </a:r>
            <a:r>
              <a:rPr lang="en-US" sz="2000" dirty="0"/>
              <a:t> occurs due to </a:t>
            </a:r>
            <a:r>
              <a:rPr lang="en-US" sz="2000" b="1" dirty="0"/>
              <a:t>mutation </a:t>
            </a:r>
            <a:r>
              <a:rPr lang="en-US" sz="2000" b="1" dirty="0" smtClean="0"/>
              <a:t>of beta-globin </a:t>
            </a:r>
            <a:r>
              <a:rPr lang="en-US" sz="2000" b="1" dirty="0"/>
              <a:t>gene </a:t>
            </a:r>
            <a:r>
              <a:rPr lang="en-US" sz="2000" dirty="0"/>
              <a:t>situated on short arm of </a:t>
            </a:r>
            <a:r>
              <a:rPr lang="en-US" sz="2000" b="1" dirty="0" smtClean="0"/>
              <a:t>chromosome 11</a:t>
            </a:r>
            <a:r>
              <a:rPr lang="en-US" sz="2000" dirty="0"/>
              <a:t>, where </a:t>
            </a:r>
            <a:r>
              <a:rPr lang="en-US" sz="2000" b="1" dirty="0"/>
              <a:t>adenine is replaced by thymine</a:t>
            </a:r>
            <a:r>
              <a:rPr lang="en-US" sz="2000" dirty="0"/>
              <a:t> in base </a:t>
            </a:r>
            <a:r>
              <a:rPr lang="en-US" sz="2000" dirty="0" smtClean="0"/>
              <a:t>of DNA </a:t>
            </a:r>
            <a:r>
              <a:rPr lang="en-US" sz="2000" dirty="0"/>
              <a:t>coding for the amino acid in the </a:t>
            </a:r>
            <a:r>
              <a:rPr lang="en-US" sz="2000" b="1" dirty="0"/>
              <a:t>sixth position in</a:t>
            </a:r>
          </a:p>
          <a:p>
            <a:pPr marL="0" indent="0">
              <a:buNone/>
            </a:pPr>
            <a:r>
              <a:rPr lang="en-US" sz="2000" b="1" dirty="0"/>
              <a:t>beta-globin chain.</a:t>
            </a:r>
          </a:p>
        </p:txBody>
      </p:sp>
      <p:sp>
        <p:nvSpPr>
          <p:cNvPr id="4" name="Date Placeholder 3"/>
          <p:cNvSpPr>
            <a:spLocks noGrp="1"/>
          </p:cNvSpPr>
          <p:nvPr>
            <p:ph type="dt" sz="half" idx="10"/>
          </p:nvPr>
        </p:nvSpPr>
        <p:spPr/>
        <p:txBody>
          <a:bodyPr/>
          <a:lstStyle/>
          <a:p>
            <a:fld id="{E83B41D9-0A17-4801-A13D-4C7CEF72D5B9}"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48</a:t>
            </a:fld>
            <a:endParaRPr lang="en-US"/>
          </a:p>
        </p:txBody>
      </p:sp>
    </p:spTree>
    <p:extLst>
      <p:ext uri="{BB962C8B-B14F-4D97-AF65-F5344CB8AC3E}">
        <p14:creationId xmlns:p14="http://schemas.microsoft.com/office/powerpoint/2010/main" val="39916321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7543800" cy="6172200"/>
          </a:xfrm>
        </p:spPr>
        <p:txBody>
          <a:bodyPr>
            <a:noAutofit/>
          </a:bodyPr>
          <a:lstStyle/>
          <a:p>
            <a:pPr marL="0" indent="0">
              <a:lnSpc>
                <a:spcPct val="150000"/>
              </a:lnSpc>
              <a:buNone/>
            </a:pPr>
            <a:r>
              <a:rPr lang="en-US" sz="2400" b="1" dirty="0" smtClean="0"/>
              <a:t>Pathophysiology</a:t>
            </a:r>
            <a:endParaRPr lang="en-US" sz="1800" b="1" dirty="0"/>
          </a:p>
          <a:p>
            <a:pPr marL="0" indent="0" algn="ctr">
              <a:lnSpc>
                <a:spcPct val="150000"/>
              </a:lnSpc>
              <a:buNone/>
            </a:pPr>
            <a:r>
              <a:rPr lang="en-US" sz="1800" dirty="0" smtClean="0"/>
              <a:t>The </a:t>
            </a:r>
            <a:r>
              <a:rPr lang="en-US" sz="1800" dirty="0"/>
              <a:t>“sol” (soluble) form of </a:t>
            </a:r>
            <a:r>
              <a:rPr lang="en-US" sz="1800" dirty="0" err="1"/>
              <a:t>Hb</a:t>
            </a:r>
            <a:r>
              <a:rPr lang="en-US" sz="1800" dirty="0"/>
              <a:t> changes to “gel” </a:t>
            </a:r>
            <a:r>
              <a:rPr lang="en-US" sz="1800" dirty="0" smtClean="0"/>
              <a:t>form, when </a:t>
            </a:r>
            <a:r>
              <a:rPr lang="en-US" sz="1800" dirty="0" err="1"/>
              <a:t>Hb</a:t>
            </a:r>
            <a:r>
              <a:rPr lang="en-US" sz="1800" dirty="0"/>
              <a:t> “S” is </a:t>
            </a:r>
            <a:r>
              <a:rPr lang="en-US" sz="1800" dirty="0" smtClean="0"/>
              <a:t>deoxygenated</a:t>
            </a:r>
          </a:p>
          <a:p>
            <a:pPr marL="0" indent="0">
              <a:lnSpc>
                <a:spcPct val="150000"/>
              </a:lnSpc>
              <a:buNone/>
            </a:pPr>
            <a:r>
              <a:rPr lang="en-US" altLang="en-US" sz="1800" dirty="0" smtClean="0">
                <a:cs typeface="Arial" charset="0"/>
              </a:rPr>
              <a:t>				</a:t>
            </a:r>
            <a:r>
              <a:rPr lang="en-US" altLang="en-US" sz="1800" b="1" dirty="0" smtClean="0">
                <a:solidFill>
                  <a:srgbClr val="FF0000"/>
                </a:solidFill>
                <a:cs typeface="Arial" charset="0"/>
              </a:rPr>
              <a:t>↓</a:t>
            </a:r>
            <a:endParaRPr lang="en-US" sz="1800" b="1" dirty="0" smtClean="0">
              <a:solidFill>
                <a:srgbClr val="FF0000"/>
              </a:solidFill>
            </a:endParaRPr>
          </a:p>
          <a:p>
            <a:pPr marL="0" indent="0" algn="ctr">
              <a:lnSpc>
                <a:spcPct val="150000"/>
              </a:lnSpc>
              <a:buNone/>
            </a:pPr>
            <a:r>
              <a:rPr lang="en-US" sz="1800" dirty="0" smtClean="0"/>
              <a:t>In </a:t>
            </a:r>
            <a:r>
              <a:rPr lang="en-US" sz="1800" dirty="0"/>
              <a:t>gel form the </a:t>
            </a:r>
            <a:r>
              <a:rPr lang="en-US" sz="1800" dirty="0" err="1" smtClean="0"/>
              <a:t>Hb</a:t>
            </a:r>
            <a:r>
              <a:rPr lang="en-US" sz="1800" dirty="0"/>
              <a:t> </a:t>
            </a:r>
            <a:r>
              <a:rPr lang="en-US" sz="1800" dirty="0" smtClean="0"/>
              <a:t>crystallizes </a:t>
            </a:r>
            <a:r>
              <a:rPr lang="en-US" sz="1800" dirty="0"/>
              <a:t>to small, rigid, boat-shaped objects known </a:t>
            </a:r>
            <a:r>
              <a:rPr lang="en-US" sz="1800" dirty="0" smtClean="0"/>
              <a:t>as ‘</a:t>
            </a:r>
            <a:r>
              <a:rPr lang="en-US" sz="1800" dirty="0"/>
              <a:t>’</a:t>
            </a:r>
            <a:r>
              <a:rPr lang="en-US" sz="1800" dirty="0" err="1"/>
              <a:t>tactoids</a:t>
            </a:r>
            <a:r>
              <a:rPr lang="en-US" sz="1800" dirty="0"/>
              <a:t>’’. </a:t>
            </a:r>
            <a:r>
              <a:rPr lang="en-US" sz="1800" dirty="0" smtClean="0"/>
              <a:t>These </a:t>
            </a:r>
            <a:r>
              <a:rPr lang="en-US" sz="1800" dirty="0" err="1"/>
              <a:t>tactoids</a:t>
            </a:r>
            <a:r>
              <a:rPr lang="en-US" sz="1800" dirty="0"/>
              <a:t> polymerize forming </a:t>
            </a:r>
            <a:r>
              <a:rPr lang="en-US" sz="1800" dirty="0" smtClean="0"/>
              <a:t>insoluble structure</a:t>
            </a:r>
            <a:r>
              <a:rPr lang="en-US" sz="1800" dirty="0"/>
              <a:t>, deforming the RBC to sickle </a:t>
            </a:r>
            <a:r>
              <a:rPr lang="en-US" sz="1800" dirty="0" smtClean="0"/>
              <a:t>shape</a:t>
            </a:r>
          </a:p>
          <a:p>
            <a:pPr marL="0" indent="0">
              <a:lnSpc>
                <a:spcPct val="150000"/>
              </a:lnSpc>
              <a:buNone/>
            </a:pPr>
            <a:r>
              <a:rPr lang="en-US" altLang="en-US" sz="1800" dirty="0" smtClean="0">
                <a:cs typeface="Arial" charset="0"/>
              </a:rPr>
              <a:t>				</a:t>
            </a:r>
            <a:r>
              <a:rPr lang="en-US" altLang="en-US" sz="1800" b="1" dirty="0" smtClean="0">
                <a:solidFill>
                  <a:srgbClr val="FF0000"/>
                </a:solidFill>
                <a:cs typeface="Arial" charset="0"/>
              </a:rPr>
              <a:t>↓</a:t>
            </a:r>
            <a:endParaRPr lang="en-US" sz="1800" b="1" dirty="0" smtClean="0">
              <a:solidFill>
                <a:srgbClr val="FF0000"/>
              </a:solidFill>
            </a:endParaRPr>
          </a:p>
          <a:p>
            <a:pPr marL="0" indent="0" algn="ctr">
              <a:lnSpc>
                <a:spcPct val="150000"/>
              </a:lnSpc>
              <a:buNone/>
            </a:pPr>
            <a:r>
              <a:rPr lang="en-US" sz="1800" dirty="0" smtClean="0"/>
              <a:t>The RBC membrane </a:t>
            </a:r>
            <a:r>
              <a:rPr lang="en-US" sz="1800" dirty="0"/>
              <a:t>becomes more </a:t>
            </a:r>
            <a:r>
              <a:rPr lang="en-US" sz="1800" dirty="0" smtClean="0"/>
              <a:t>fragile </a:t>
            </a:r>
          </a:p>
          <a:p>
            <a:pPr marL="0" indent="0">
              <a:lnSpc>
                <a:spcPct val="150000"/>
              </a:lnSpc>
              <a:buNone/>
            </a:pPr>
            <a:r>
              <a:rPr lang="en-US" altLang="en-US" sz="1800" b="1" dirty="0" smtClean="0">
                <a:solidFill>
                  <a:srgbClr val="FF0000"/>
                </a:solidFill>
                <a:cs typeface="Arial" charset="0"/>
              </a:rPr>
              <a:t>				↓</a:t>
            </a:r>
            <a:endParaRPr lang="en-US" sz="1800" dirty="0" smtClean="0"/>
          </a:p>
          <a:p>
            <a:pPr marL="0" indent="0" algn="ctr">
              <a:lnSpc>
                <a:spcPct val="150000"/>
              </a:lnSpc>
              <a:buNone/>
            </a:pPr>
            <a:r>
              <a:rPr lang="en-US" sz="1800" dirty="0" smtClean="0"/>
              <a:t>The polymerization is </a:t>
            </a:r>
            <a:r>
              <a:rPr lang="en-US" sz="1800" dirty="0"/>
              <a:t>facilitated by increased concentration of </a:t>
            </a:r>
            <a:r>
              <a:rPr lang="en-US" sz="1800" dirty="0" err="1"/>
              <a:t>Hb</a:t>
            </a:r>
            <a:r>
              <a:rPr lang="en-US" sz="1800" dirty="0"/>
              <a:t> “S</a:t>
            </a:r>
            <a:r>
              <a:rPr lang="en-US" sz="1800" dirty="0" smtClean="0"/>
              <a:t>”, acidic </a:t>
            </a:r>
            <a:r>
              <a:rPr lang="en-US" sz="1800" dirty="0"/>
              <a:t>pH, low oxygen saturation, stasis of blood </a:t>
            </a:r>
            <a:r>
              <a:rPr lang="en-US" sz="1800" dirty="0" smtClean="0"/>
              <a:t>flow, decreased </a:t>
            </a:r>
            <a:r>
              <a:rPr lang="en-US" sz="1800" dirty="0"/>
              <a:t>levels of </a:t>
            </a:r>
            <a:r>
              <a:rPr lang="en-US" sz="1800" dirty="0" err="1"/>
              <a:t>Hb”F</a:t>
            </a:r>
            <a:r>
              <a:rPr lang="en-US" sz="1800" dirty="0" smtClean="0"/>
              <a:t>”</a:t>
            </a:r>
          </a:p>
          <a:p>
            <a:pPr marL="0" indent="0">
              <a:lnSpc>
                <a:spcPct val="150000"/>
              </a:lnSpc>
              <a:buNone/>
            </a:pPr>
            <a:r>
              <a:rPr lang="en-US" altLang="en-US" sz="1800" b="1" dirty="0" smtClean="0">
                <a:solidFill>
                  <a:srgbClr val="FF0000"/>
                </a:solidFill>
                <a:cs typeface="Arial" charset="0"/>
              </a:rPr>
              <a:t>				↓</a:t>
            </a:r>
            <a:endParaRPr lang="en-US" sz="1800" dirty="0"/>
          </a:p>
          <a:p>
            <a:pPr marL="0" indent="0" algn="ctr">
              <a:lnSpc>
                <a:spcPct val="150000"/>
              </a:lnSpc>
              <a:buNone/>
            </a:pPr>
            <a:endParaRPr lang="en-US" sz="1800" dirty="0"/>
          </a:p>
          <a:p>
            <a:pPr marL="0" indent="0" algn="ctr">
              <a:lnSpc>
                <a:spcPct val="150000"/>
              </a:lnSpc>
              <a:buNone/>
            </a:pPr>
            <a:endParaRPr lang="en-US" sz="1800" dirty="0"/>
          </a:p>
        </p:txBody>
      </p:sp>
      <p:sp>
        <p:nvSpPr>
          <p:cNvPr id="2" name="Date Placeholder 1"/>
          <p:cNvSpPr>
            <a:spLocks noGrp="1"/>
          </p:cNvSpPr>
          <p:nvPr>
            <p:ph type="dt" sz="half" idx="10"/>
          </p:nvPr>
        </p:nvSpPr>
        <p:spPr/>
        <p:txBody>
          <a:bodyPr/>
          <a:lstStyle/>
          <a:p>
            <a:fld id="{08BEAB16-236D-4845-835A-D323F84F5E50}"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49</a:t>
            </a:fld>
            <a:endParaRPr lang="en-US"/>
          </a:p>
        </p:txBody>
      </p:sp>
    </p:spTree>
    <p:extLst>
      <p:ext uri="{BB962C8B-B14F-4D97-AF65-F5344CB8AC3E}">
        <p14:creationId xmlns:p14="http://schemas.microsoft.com/office/powerpoint/2010/main" val="40771253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914400" y="381000"/>
            <a:ext cx="7315200" cy="60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p:cNvSpPr>
            <a:spLocks noGrp="1"/>
          </p:cNvSpPr>
          <p:nvPr>
            <p:ph type="dt" sz="half" idx="10"/>
          </p:nvPr>
        </p:nvSpPr>
        <p:spPr/>
        <p:txBody>
          <a:bodyPr/>
          <a:lstStyle/>
          <a:p>
            <a:fld id="{FC340E8C-AFA8-4496-BCCF-73A21E37E1D6}"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5</a:t>
            </a:fld>
            <a:endParaRPr lang="en-US"/>
          </a:p>
        </p:txBody>
      </p:sp>
    </p:spTree>
    <p:extLst>
      <p:ext uri="{BB962C8B-B14F-4D97-AF65-F5344CB8AC3E}">
        <p14:creationId xmlns:p14="http://schemas.microsoft.com/office/powerpoint/2010/main" val="37765204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pPr marL="0" indent="0" algn="ctr">
              <a:lnSpc>
                <a:spcPct val="150000"/>
              </a:lnSpc>
              <a:buNone/>
            </a:pPr>
            <a:r>
              <a:rPr lang="en-US" sz="2000" dirty="0"/>
              <a:t>Upon </a:t>
            </a:r>
            <a:r>
              <a:rPr lang="en-US" sz="2000" dirty="0" err="1"/>
              <a:t>reoxygenation</a:t>
            </a:r>
            <a:r>
              <a:rPr lang="en-US" sz="2000" dirty="0"/>
              <a:t> the sickle cell initially resumes normal configuration, but with repeated cycles of sickling and </a:t>
            </a:r>
            <a:r>
              <a:rPr lang="en-US" sz="2000" dirty="0" err="1"/>
              <a:t>unsickling</a:t>
            </a:r>
            <a:r>
              <a:rPr lang="en-US" sz="2000" dirty="0"/>
              <a:t>, fixation of membrane occurs in sickled configuration, leading to irreversible sickle cell formation, and hemolysis. </a:t>
            </a:r>
          </a:p>
          <a:p>
            <a:pPr marL="0" indent="0" algn="ctr">
              <a:lnSpc>
                <a:spcPct val="150000"/>
              </a:lnSpc>
              <a:buNone/>
            </a:pPr>
            <a:r>
              <a:rPr lang="en-US" altLang="en-US" sz="2000" b="1" dirty="0" smtClean="0">
                <a:solidFill>
                  <a:srgbClr val="FF0000"/>
                </a:solidFill>
                <a:cs typeface="Arial" charset="0"/>
              </a:rPr>
              <a:t>↓</a:t>
            </a:r>
            <a:endParaRPr lang="en-US" sz="2000" b="1" dirty="0">
              <a:solidFill>
                <a:srgbClr val="FF0000"/>
              </a:solidFill>
            </a:endParaRPr>
          </a:p>
          <a:p>
            <a:pPr marL="0" indent="0" algn="ctr">
              <a:lnSpc>
                <a:spcPct val="150000"/>
              </a:lnSpc>
              <a:buNone/>
            </a:pPr>
            <a:r>
              <a:rPr lang="en-US" sz="2000" dirty="0" smtClean="0"/>
              <a:t>Platelets aggregate over the adherent red cells and damaged endothelium, causing blockage of microvasculature and ischemia of the tissue.</a:t>
            </a:r>
          </a:p>
          <a:p>
            <a:pPr marL="0" indent="0" algn="ctr">
              <a:lnSpc>
                <a:spcPct val="150000"/>
              </a:lnSpc>
              <a:buNone/>
            </a:pPr>
            <a:r>
              <a:rPr lang="en-US" altLang="en-US" sz="2000" b="1" dirty="0" smtClean="0">
                <a:solidFill>
                  <a:srgbClr val="FF0000"/>
                </a:solidFill>
                <a:cs typeface="Arial" charset="0"/>
              </a:rPr>
              <a:t>↓</a:t>
            </a:r>
            <a:endParaRPr lang="en-US" sz="2000" dirty="0" smtClean="0"/>
          </a:p>
          <a:p>
            <a:pPr marL="0" indent="0" algn="ctr">
              <a:lnSpc>
                <a:spcPct val="150000"/>
              </a:lnSpc>
              <a:buNone/>
            </a:pPr>
            <a:r>
              <a:rPr lang="en-US" altLang="en-US" sz="2000" b="1" dirty="0" smtClean="0">
                <a:cs typeface="Arial" charset="0"/>
              </a:rPr>
              <a:t>Infarction </a:t>
            </a:r>
            <a:r>
              <a:rPr lang="en-US" altLang="en-US" sz="2000" dirty="0">
                <a:cs typeface="Arial" charset="0"/>
              </a:rPr>
              <a:t>of liver, spleen, muscles &amp; bones. (Hepatomegaly &amp; Jaundice, </a:t>
            </a:r>
            <a:r>
              <a:rPr lang="en-US" altLang="en-US" sz="2000" dirty="0" err="1">
                <a:cs typeface="Arial" charset="0"/>
              </a:rPr>
              <a:t>abd</a:t>
            </a:r>
            <a:r>
              <a:rPr lang="en-US" altLang="en-US" sz="2000" dirty="0">
                <a:cs typeface="Arial" charset="0"/>
              </a:rPr>
              <a:t>. Pain &amp; fibrosis &amp; ↓ spleen size, bone &amp; joint pain).</a:t>
            </a:r>
          </a:p>
          <a:p>
            <a:pPr marL="0" indent="0">
              <a:lnSpc>
                <a:spcPct val="150000"/>
              </a:lnSpc>
              <a:buNone/>
            </a:pPr>
            <a:endParaRPr lang="en-US" dirty="0"/>
          </a:p>
        </p:txBody>
      </p:sp>
      <p:sp>
        <p:nvSpPr>
          <p:cNvPr id="4" name="Date Placeholder 3"/>
          <p:cNvSpPr>
            <a:spLocks noGrp="1"/>
          </p:cNvSpPr>
          <p:nvPr>
            <p:ph type="dt" sz="half" idx="10"/>
          </p:nvPr>
        </p:nvSpPr>
        <p:spPr/>
        <p:txBody>
          <a:bodyPr/>
          <a:lstStyle/>
          <a:p>
            <a:fld id="{73816DE7-0470-454B-B071-8D1148F725B1}"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50</a:t>
            </a:fld>
            <a:endParaRPr lang="en-US"/>
          </a:p>
        </p:txBody>
      </p:sp>
    </p:spTree>
    <p:extLst>
      <p:ext uri="{BB962C8B-B14F-4D97-AF65-F5344CB8AC3E}">
        <p14:creationId xmlns:p14="http://schemas.microsoft.com/office/powerpoint/2010/main" val="39131203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p:cNvSpPr>
            <a:spLocks noGrp="1"/>
          </p:cNvSpPr>
          <p:nvPr>
            <p:ph idx="1"/>
          </p:nvPr>
        </p:nvSpPr>
        <p:spPr>
          <a:xfrm>
            <a:off x="457200" y="1066800"/>
            <a:ext cx="8229600" cy="4525963"/>
          </a:xfrm>
        </p:spPr>
        <p:txBody>
          <a:bodyPr/>
          <a:lstStyle/>
          <a:p>
            <a:pPr>
              <a:buClr>
                <a:schemeClr val="tx1"/>
              </a:buClr>
            </a:pPr>
            <a:r>
              <a:rPr lang="en-US" altLang="en-US" sz="2000" dirty="0" smtClean="0"/>
              <a:t>Sickle cells sequestered in RE cells and  are </a:t>
            </a:r>
            <a:r>
              <a:rPr lang="en-US" altLang="en-US" sz="2000" dirty="0" err="1" smtClean="0"/>
              <a:t>hemolysed</a:t>
            </a:r>
            <a:r>
              <a:rPr lang="en-US" altLang="en-US" sz="2000" dirty="0" smtClean="0"/>
              <a:t> </a:t>
            </a:r>
            <a:r>
              <a:rPr lang="en-US" altLang="en-US" sz="2000" dirty="0" smtClean="0">
                <a:cs typeface="Times New Roman" pitchFamily="18" charset="0"/>
              </a:rPr>
              <a:t>→ Anemia</a:t>
            </a:r>
          </a:p>
          <a:p>
            <a:pPr>
              <a:buClr>
                <a:schemeClr val="tx1"/>
              </a:buClr>
            </a:pPr>
            <a:endParaRPr lang="en-US" altLang="en-US" sz="2000" dirty="0" smtClean="0">
              <a:cs typeface="Times New Roman" pitchFamily="18" charset="0"/>
            </a:endParaRPr>
          </a:p>
          <a:p>
            <a:pPr>
              <a:buClr>
                <a:schemeClr val="tx1"/>
              </a:buClr>
            </a:pPr>
            <a:r>
              <a:rPr lang="en-US" altLang="en-US" sz="2000" dirty="0" smtClean="0">
                <a:cs typeface="Times New Roman" pitchFamily="18" charset="0"/>
              </a:rPr>
              <a:t>Chronic Hypoxia → * Clubbing of fingers &amp; toes</a:t>
            </a:r>
          </a:p>
          <a:p>
            <a:pPr>
              <a:buClr>
                <a:schemeClr val="tx1"/>
              </a:buClr>
              <a:buFont typeface="Wingdings" pitchFamily="2" charset="2"/>
              <a:buNone/>
            </a:pPr>
            <a:r>
              <a:rPr lang="en-US" altLang="en-US" sz="2000" dirty="0" smtClean="0">
                <a:cs typeface="Times New Roman" pitchFamily="18" charset="0"/>
              </a:rPr>
              <a:t>                       	          * Chronic Leg ulcer</a:t>
            </a:r>
          </a:p>
          <a:p>
            <a:pPr>
              <a:buClr>
                <a:schemeClr val="tx1"/>
              </a:buClr>
              <a:buFont typeface="Wingdings" pitchFamily="2" charset="2"/>
              <a:buNone/>
            </a:pPr>
            <a:r>
              <a:rPr lang="en-US" altLang="en-US" sz="2000" dirty="0" smtClean="0">
                <a:cs typeface="Times New Roman" pitchFamily="18" charset="0"/>
              </a:rPr>
              <a:t>                                          * Growth </a:t>
            </a:r>
            <a:r>
              <a:rPr lang="en-US" altLang="en-US" sz="2000" dirty="0" err="1" smtClean="0">
                <a:cs typeface="Times New Roman" pitchFamily="18" charset="0"/>
              </a:rPr>
              <a:t>retardn</a:t>
            </a:r>
            <a:r>
              <a:rPr lang="en-US" altLang="en-US" sz="2000" dirty="0" smtClean="0">
                <a:cs typeface="Times New Roman" pitchFamily="18" charset="0"/>
              </a:rPr>
              <a:t>.</a:t>
            </a:r>
          </a:p>
          <a:p>
            <a:pPr>
              <a:buClr>
                <a:schemeClr val="tx1"/>
              </a:buClr>
              <a:buFont typeface="Wingdings" pitchFamily="2" charset="2"/>
              <a:buNone/>
            </a:pPr>
            <a:endParaRPr lang="en-US" altLang="en-US" sz="2000" dirty="0" smtClean="0">
              <a:cs typeface="Times New Roman" pitchFamily="18" charset="0"/>
            </a:endParaRPr>
          </a:p>
          <a:p>
            <a:pPr>
              <a:buClr>
                <a:schemeClr val="tx1"/>
              </a:buClr>
            </a:pPr>
            <a:r>
              <a:rPr lang="en-US" altLang="en-US" sz="2000" dirty="0" smtClean="0">
                <a:cs typeface="Times New Roman" pitchFamily="18" charset="0"/>
              </a:rPr>
              <a:t>↑Bilirubin turnover → Pigment stones</a:t>
            </a:r>
            <a:endParaRPr lang="en-US" altLang="en-US" sz="2000" dirty="0" smtClean="0">
              <a:cs typeface="Arial" charset="0"/>
            </a:endParaRPr>
          </a:p>
          <a:p>
            <a:pPr>
              <a:buClr>
                <a:schemeClr val="tx1"/>
              </a:buClr>
              <a:buFont typeface="Wingdings" pitchFamily="2" charset="2"/>
              <a:buNone/>
            </a:pPr>
            <a:endParaRPr lang="en-US" altLang="en-US" sz="2000" dirty="0" smtClean="0">
              <a:cs typeface="Times New Roman" pitchFamily="18" charset="0"/>
            </a:endParaRPr>
          </a:p>
          <a:p>
            <a:pPr>
              <a:buClr>
                <a:schemeClr val="tx1"/>
              </a:buClr>
              <a:buFont typeface="Wingdings" pitchFamily="2" charset="2"/>
              <a:buNone/>
            </a:pPr>
            <a:endParaRPr lang="en-US" altLang="en-US" sz="2000" dirty="0" smtClean="0">
              <a:cs typeface="Times New Roman" pitchFamily="18" charset="0"/>
            </a:endParaRPr>
          </a:p>
          <a:p>
            <a:endParaRPr lang="en-US" altLang="en-US" sz="2000" dirty="0" smtClean="0"/>
          </a:p>
        </p:txBody>
      </p:sp>
      <p:sp>
        <p:nvSpPr>
          <p:cNvPr id="2" name="Date Placeholder 1"/>
          <p:cNvSpPr>
            <a:spLocks noGrp="1"/>
          </p:cNvSpPr>
          <p:nvPr>
            <p:ph type="dt" sz="half" idx="10"/>
          </p:nvPr>
        </p:nvSpPr>
        <p:spPr/>
        <p:txBody>
          <a:bodyPr/>
          <a:lstStyle/>
          <a:p>
            <a:fld id="{1DCFDBE0-6C27-469C-A63E-7BEB99344C42}"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51</a:t>
            </a:fld>
            <a:endParaRPr lang="en-US"/>
          </a:p>
        </p:txBody>
      </p:sp>
    </p:spTree>
    <p:extLst>
      <p:ext uri="{BB962C8B-B14F-4D97-AF65-F5344CB8AC3E}">
        <p14:creationId xmlns:p14="http://schemas.microsoft.com/office/powerpoint/2010/main" val="31994104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181600"/>
          </a:xfrm>
        </p:spPr>
        <p:txBody>
          <a:bodyPr>
            <a:noAutofit/>
          </a:bodyPr>
          <a:lstStyle/>
          <a:p>
            <a:pPr marL="0" indent="0">
              <a:lnSpc>
                <a:spcPct val="150000"/>
              </a:lnSpc>
              <a:buNone/>
            </a:pPr>
            <a:r>
              <a:rPr lang="en-US" sz="2800" b="1" dirty="0" err="1">
                <a:solidFill>
                  <a:srgbClr val="FF0000"/>
                </a:solidFill>
                <a:effectLst>
                  <a:outerShdw blurRad="38100" dist="38100" dir="2700000" algn="tl">
                    <a:srgbClr val="000000">
                      <a:alpha val="43137"/>
                    </a:srgbClr>
                  </a:outerShdw>
                </a:effectLst>
              </a:rPr>
              <a:t>Vaso</a:t>
            </a:r>
            <a:r>
              <a:rPr lang="en-US" sz="2800" b="1" dirty="0">
                <a:solidFill>
                  <a:srgbClr val="FF0000"/>
                </a:solidFill>
                <a:effectLst>
                  <a:outerShdw blurRad="38100" dist="38100" dir="2700000" algn="tl">
                    <a:srgbClr val="000000">
                      <a:alpha val="43137"/>
                    </a:srgbClr>
                  </a:outerShdw>
                </a:effectLst>
              </a:rPr>
              <a:t>-Occlusive </a:t>
            </a:r>
            <a:r>
              <a:rPr lang="en-US" sz="2800" b="1" dirty="0" smtClean="0">
                <a:solidFill>
                  <a:srgbClr val="FF0000"/>
                </a:solidFill>
                <a:effectLst>
                  <a:outerShdw blurRad="38100" dist="38100" dir="2700000" algn="tl">
                    <a:srgbClr val="000000">
                      <a:alpha val="43137"/>
                    </a:srgbClr>
                  </a:outerShdw>
                </a:effectLst>
              </a:rPr>
              <a:t>Crisis</a:t>
            </a:r>
          </a:p>
          <a:p>
            <a:pPr marL="0" indent="0">
              <a:lnSpc>
                <a:spcPct val="150000"/>
              </a:lnSpc>
              <a:buNone/>
            </a:pPr>
            <a:endParaRPr lang="en-US" sz="2000" b="1" dirty="0">
              <a:solidFill>
                <a:srgbClr val="FF0000"/>
              </a:solidFill>
              <a:effectLst>
                <a:outerShdw blurRad="38100" dist="38100" dir="2700000" algn="tl">
                  <a:srgbClr val="000000">
                    <a:alpha val="43137"/>
                  </a:srgbClr>
                </a:outerShdw>
              </a:effectLst>
            </a:endParaRPr>
          </a:p>
          <a:p>
            <a:pPr marL="0" indent="0">
              <a:lnSpc>
                <a:spcPct val="150000"/>
              </a:lnSpc>
              <a:buNone/>
            </a:pPr>
            <a:r>
              <a:rPr lang="en-US" sz="2400" b="1" dirty="0">
                <a:solidFill>
                  <a:schemeClr val="tx2"/>
                </a:solidFill>
              </a:rPr>
              <a:t>Hand-Foot </a:t>
            </a:r>
            <a:r>
              <a:rPr lang="en-US" sz="2400" b="1" dirty="0" smtClean="0">
                <a:solidFill>
                  <a:schemeClr val="tx2"/>
                </a:solidFill>
              </a:rPr>
              <a:t>Syndrome</a:t>
            </a:r>
          </a:p>
          <a:p>
            <a:pPr marL="0" indent="0">
              <a:lnSpc>
                <a:spcPct val="150000"/>
              </a:lnSpc>
              <a:buNone/>
            </a:pPr>
            <a:r>
              <a:rPr lang="en-US" sz="2000" b="1" dirty="0" smtClean="0"/>
              <a:t>Obstruction </a:t>
            </a:r>
            <a:r>
              <a:rPr lang="en-US" sz="2000" b="1" dirty="0"/>
              <a:t>of capillaries of BM </a:t>
            </a:r>
            <a:r>
              <a:rPr lang="en-US" sz="2000" dirty="0"/>
              <a:t>causes ischemic </a:t>
            </a:r>
            <a:r>
              <a:rPr lang="en-US" sz="2000" dirty="0" smtClean="0"/>
              <a:t>necrosis and </a:t>
            </a:r>
            <a:r>
              <a:rPr lang="en-US" sz="2000" dirty="0"/>
              <a:t>death of BM, and initiates inflammatory </a:t>
            </a:r>
            <a:r>
              <a:rPr lang="en-US" sz="2000" dirty="0" smtClean="0"/>
              <a:t>response, </a:t>
            </a:r>
            <a:r>
              <a:rPr lang="en-US" sz="2000" b="1" dirty="0" smtClean="0"/>
              <a:t>increasing </a:t>
            </a:r>
            <a:r>
              <a:rPr lang="en-US" sz="2000" b="1" dirty="0"/>
              <a:t>intramedullary pressure</a:t>
            </a:r>
          </a:p>
          <a:p>
            <a:pPr marL="0" indent="0">
              <a:lnSpc>
                <a:spcPct val="150000"/>
              </a:lnSpc>
              <a:buNone/>
            </a:pPr>
            <a:r>
              <a:rPr lang="en-US" sz="2000" dirty="0" smtClean="0"/>
              <a:t>Clinically </a:t>
            </a:r>
            <a:r>
              <a:rPr lang="en-US" sz="2000" dirty="0"/>
              <a:t>there is swelling over the affected bones </a:t>
            </a:r>
            <a:r>
              <a:rPr lang="en-US" sz="2000" dirty="0" smtClean="0"/>
              <a:t>with </a:t>
            </a:r>
            <a:r>
              <a:rPr lang="en-US" sz="2000" b="1" dirty="0" smtClean="0"/>
              <a:t>severe </a:t>
            </a:r>
            <a:r>
              <a:rPr lang="en-US" sz="2000" b="1" dirty="0"/>
              <a:t>pain and tenderness</a:t>
            </a:r>
          </a:p>
          <a:p>
            <a:pPr marL="0" indent="0">
              <a:lnSpc>
                <a:spcPct val="150000"/>
              </a:lnSpc>
              <a:buNone/>
            </a:pPr>
            <a:r>
              <a:rPr lang="en-US" sz="2000" dirty="0" smtClean="0"/>
              <a:t>In </a:t>
            </a:r>
            <a:r>
              <a:rPr lang="en-US" sz="2000" b="1" dirty="0"/>
              <a:t>younger children</a:t>
            </a:r>
            <a:r>
              <a:rPr lang="en-US" sz="2000" dirty="0"/>
              <a:t>, this process is most marked in </a:t>
            </a:r>
            <a:r>
              <a:rPr lang="en-US" sz="2000" b="1" dirty="0" smtClean="0"/>
              <a:t>small bones </a:t>
            </a:r>
            <a:r>
              <a:rPr lang="en-US" sz="2000" b="1" dirty="0"/>
              <a:t>of hands and feet,</a:t>
            </a:r>
            <a:r>
              <a:rPr lang="en-US" sz="2000" dirty="0"/>
              <a:t> causing “</a:t>
            </a:r>
            <a:r>
              <a:rPr lang="en-US" sz="2000" dirty="0">
                <a:solidFill>
                  <a:srgbClr val="FF0000"/>
                </a:solidFill>
              </a:rPr>
              <a:t>Hand-foot </a:t>
            </a:r>
            <a:r>
              <a:rPr lang="en-US" sz="2000" dirty="0" smtClean="0">
                <a:solidFill>
                  <a:srgbClr val="FF0000"/>
                </a:solidFill>
              </a:rPr>
              <a:t>syndrome” or </a:t>
            </a:r>
            <a:r>
              <a:rPr lang="en-US" sz="2000" dirty="0" err="1">
                <a:solidFill>
                  <a:srgbClr val="FF0000"/>
                </a:solidFill>
              </a:rPr>
              <a:t>dactylitis</a:t>
            </a:r>
            <a:r>
              <a:rPr lang="en-US" sz="2000" dirty="0">
                <a:solidFill>
                  <a:srgbClr val="FF0000"/>
                </a:solidFill>
              </a:rPr>
              <a:t> </a:t>
            </a:r>
            <a:r>
              <a:rPr lang="en-US" sz="2000" dirty="0" smtClean="0"/>
              <a:t>. </a:t>
            </a:r>
            <a:r>
              <a:rPr lang="en-US" sz="2000" b="1" dirty="0" smtClean="0"/>
              <a:t>Above </a:t>
            </a:r>
            <a:r>
              <a:rPr lang="en-US" sz="2000" b="1" dirty="0"/>
              <a:t>5 </a:t>
            </a:r>
            <a:r>
              <a:rPr lang="en-US" sz="2000" dirty="0"/>
              <a:t>years the pain distribution reflects </a:t>
            </a:r>
            <a:r>
              <a:rPr lang="en-US" sz="2000" b="1" dirty="0" smtClean="0"/>
              <a:t>articular areas </a:t>
            </a:r>
            <a:r>
              <a:rPr lang="en-US" sz="2000" b="1" dirty="0"/>
              <a:t>of long </a:t>
            </a:r>
            <a:r>
              <a:rPr lang="en-US" sz="2000" dirty="0"/>
              <a:t>bones.</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0" y="148069"/>
            <a:ext cx="327660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fld id="{98CA820B-F261-4423-9D3A-F10694CD2DB9}"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52</a:t>
            </a:fld>
            <a:endParaRPr lang="en-US"/>
          </a:p>
        </p:txBody>
      </p:sp>
    </p:spTree>
    <p:extLst>
      <p:ext uri="{BB962C8B-B14F-4D97-AF65-F5344CB8AC3E}">
        <p14:creationId xmlns:p14="http://schemas.microsoft.com/office/powerpoint/2010/main" val="14233696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534400" cy="6477000"/>
          </a:xfrm>
        </p:spPr>
        <p:txBody>
          <a:bodyPr>
            <a:noAutofit/>
          </a:bodyPr>
          <a:lstStyle/>
          <a:p>
            <a:pPr marL="0" indent="0">
              <a:lnSpc>
                <a:spcPct val="150000"/>
              </a:lnSpc>
              <a:buNone/>
            </a:pPr>
            <a:endParaRPr lang="en-US" sz="2400" b="1" dirty="0" smtClean="0"/>
          </a:p>
          <a:p>
            <a:pPr marL="0" indent="0">
              <a:lnSpc>
                <a:spcPct val="150000"/>
              </a:lnSpc>
              <a:buNone/>
            </a:pPr>
            <a:r>
              <a:rPr lang="en-US" sz="2400" b="1" dirty="0" smtClean="0">
                <a:solidFill>
                  <a:schemeClr val="tx2"/>
                </a:solidFill>
              </a:rPr>
              <a:t>Avascular Necrosis</a:t>
            </a:r>
            <a:endParaRPr lang="en-US" sz="2400" b="1" dirty="0">
              <a:solidFill>
                <a:schemeClr val="tx2"/>
              </a:solidFill>
            </a:endParaRPr>
          </a:p>
          <a:p>
            <a:pPr marL="0" indent="0">
              <a:lnSpc>
                <a:spcPct val="150000"/>
              </a:lnSpc>
              <a:buNone/>
            </a:pPr>
            <a:r>
              <a:rPr lang="en-US" sz="2000" dirty="0" smtClean="0"/>
              <a:t>Avascular </a:t>
            </a:r>
            <a:r>
              <a:rPr lang="en-US" sz="2000" dirty="0"/>
              <a:t>necrosis of bone occur secondary to </a:t>
            </a:r>
            <a:r>
              <a:rPr lang="en-US" sz="2000" b="1" dirty="0" err="1" smtClean="0"/>
              <a:t>vasoocclusion</a:t>
            </a:r>
            <a:r>
              <a:rPr lang="en-US" sz="2000" dirty="0"/>
              <a:t> </a:t>
            </a:r>
            <a:r>
              <a:rPr lang="en-US" sz="2000" dirty="0" smtClean="0"/>
              <a:t>of </a:t>
            </a:r>
            <a:r>
              <a:rPr lang="en-US" sz="2000" dirty="0"/>
              <a:t>nutrient </a:t>
            </a:r>
            <a:r>
              <a:rPr lang="en-US" sz="2000" dirty="0" smtClean="0"/>
              <a:t>artery. </a:t>
            </a:r>
            <a:r>
              <a:rPr lang="en-US" sz="2000" b="1" dirty="0" smtClean="0"/>
              <a:t>Femoral </a:t>
            </a:r>
            <a:r>
              <a:rPr lang="en-US" sz="2000" b="1" dirty="0"/>
              <a:t>head, </a:t>
            </a:r>
            <a:r>
              <a:rPr lang="en-US" sz="2000" b="1" dirty="0" err="1"/>
              <a:t>humerus</a:t>
            </a:r>
            <a:r>
              <a:rPr lang="en-US" sz="2000" b="1" dirty="0"/>
              <a:t>, upper-third of tibia </a:t>
            </a:r>
            <a:r>
              <a:rPr lang="en-US" sz="2000" dirty="0"/>
              <a:t>can </a:t>
            </a:r>
            <a:r>
              <a:rPr lang="en-US" sz="2000" dirty="0" smtClean="0"/>
              <a:t>be affected</a:t>
            </a:r>
            <a:r>
              <a:rPr lang="en-US" sz="2000" dirty="0"/>
              <a:t>, </a:t>
            </a:r>
            <a:r>
              <a:rPr lang="en-US" sz="2000" dirty="0" smtClean="0"/>
              <a:t>but </a:t>
            </a:r>
            <a:r>
              <a:rPr lang="en-US" sz="2000" b="1" dirty="0" smtClean="0"/>
              <a:t>weight </a:t>
            </a:r>
            <a:r>
              <a:rPr lang="en-US" sz="2000" b="1" dirty="0"/>
              <a:t>bearing makes femoral head </a:t>
            </a:r>
            <a:r>
              <a:rPr lang="en-US" sz="2000" b="1" dirty="0" smtClean="0"/>
              <a:t>necrosis </a:t>
            </a:r>
            <a:r>
              <a:rPr lang="en-US" sz="2000" dirty="0" smtClean="0"/>
              <a:t>more </a:t>
            </a:r>
            <a:r>
              <a:rPr lang="en-US" sz="2000" dirty="0"/>
              <a:t>likely to cause severe disability</a:t>
            </a:r>
            <a:r>
              <a:rPr lang="en-US" sz="2000" dirty="0" smtClean="0"/>
              <a:t>.</a:t>
            </a:r>
            <a:endParaRPr lang="en-US" sz="2000" dirty="0"/>
          </a:p>
          <a:p>
            <a:pPr marL="0" indent="0">
              <a:lnSpc>
                <a:spcPct val="150000"/>
              </a:lnSpc>
              <a:buNone/>
            </a:pPr>
            <a:r>
              <a:rPr lang="en-US" sz="2400" b="1" dirty="0">
                <a:solidFill>
                  <a:schemeClr val="tx2"/>
                </a:solidFill>
              </a:rPr>
              <a:t>Painful Abdominal Crisis</a:t>
            </a:r>
          </a:p>
          <a:p>
            <a:pPr marL="0" indent="0">
              <a:lnSpc>
                <a:spcPct val="150000"/>
              </a:lnSpc>
              <a:buNone/>
            </a:pPr>
            <a:r>
              <a:rPr lang="en-US" sz="2000" dirty="0"/>
              <a:t>Painful abdominal crisis occurs due to </a:t>
            </a:r>
            <a:r>
              <a:rPr lang="en-US" sz="2000" b="1" dirty="0"/>
              <a:t>localized areas </a:t>
            </a:r>
            <a:r>
              <a:rPr lang="en-US" sz="2000" b="1" dirty="0" smtClean="0"/>
              <a:t>of bowel </a:t>
            </a:r>
            <a:r>
              <a:rPr lang="en-US" sz="2000" b="1" dirty="0"/>
              <a:t>dysfunction </a:t>
            </a:r>
            <a:r>
              <a:rPr lang="en-US" sz="2000" dirty="0"/>
              <a:t>due to </a:t>
            </a:r>
            <a:r>
              <a:rPr lang="en-US" sz="2000" dirty="0" err="1"/>
              <a:t>vaso</a:t>
            </a:r>
            <a:r>
              <a:rPr lang="en-US" sz="2000" dirty="0"/>
              <a:t>-occlusion .</a:t>
            </a:r>
            <a:r>
              <a:rPr lang="en-US" sz="2000" dirty="0" smtClean="0"/>
              <a:t>There </a:t>
            </a:r>
            <a:r>
              <a:rPr lang="en-US" sz="2000" dirty="0"/>
              <a:t>is </a:t>
            </a:r>
            <a:r>
              <a:rPr lang="en-US" sz="2000" b="1" dirty="0"/>
              <a:t>severe abdominal pain and signs of </a:t>
            </a:r>
            <a:r>
              <a:rPr lang="en-US" sz="2000" b="1" dirty="0" smtClean="0"/>
              <a:t>peritoneal irritation</a:t>
            </a:r>
            <a:r>
              <a:rPr lang="en-US" sz="2000" b="1" dirty="0"/>
              <a:t>.</a:t>
            </a:r>
            <a:r>
              <a:rPr lang="en-US" sz="2000" dirty="0"/>
              <a:t> Persistence of bowel sound differentiates its </a:t>
            </a:r>
            <a:r>
              <a:rPr lang="en-US" sz="2000" b="1" dirty="0" smtClean="0"/>
              <a:t>acute abdomen </a:t>
            </a:r>
            <a:r>
              <a:rPr lang="en-US" sz="2000" dirty="0"/>
              <a:t>from requiring surgical exploration. It </a:t>
            </a:r>
            <a:r>
              <a:rPr lang="en-US" sz="2000" dirty="0" smtClean="0"/>
              <a:t>usually </a:t>
            </a:r>
            <a:r>
              <a:rPr lang="en-US" sz="2000" b="1" dirty="0" smtClean="0"/>
              <a:t>resolves </a:t>
            </a:r>
            <a:r>
              <a:rPr lang="en-US" sz="2000" b="1" dirty="0"/>
              <a:t>in a period of 3–5 days</a:t>
            </a:r>
            <a:r>
              <a:rPr lang="en-US" sz="2000" dirty="0"/>
              <a:t>. The management </a:t>
            </a:r>
            <a:r>
              <a:rPr lang="en-US" sz="2000" dirty="0" smtClean="0"/>
              <a:t>consists of </a:t>
            </a:r>
            <a:r>
              <a:rPr lang="en-US" sz="2000" b="1" dirty="0"/>
              <a:t>bowel rest, maintenance of hydration </a:t>
            </a:r>
            <a:r>
              <a:rPr lang="en-US" sz="2000" dirty="0"/>
              <a:t>by </a:t>
            </a:r>
            <a:r>
              <a:rPr lang="en-US" sz="2000" dirty="0" smtClean="0"/>
              <a:t>intravenous fluids</a:t>
            </a:r>
            <a:r>
              <a:rPr lang="en-US" sz="2000" dirty="0"/>
              <a:t>.</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152400"/>
            <a:ext cx="2929666" cy="1447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fld id="{D23DB594-65CC-440B-8AEC-E501AC965B8E}"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53</a:t>
            </a:fld>
            <a:endParaRPr lang="en-US"/>
          </a:p>
        </p:txBody>
      </p:sp>
    </p:spTree>
    <p:extLst>
      <p:ext uri="{BB962C8B-B14F-4D97-AF65-F5344CB8AC3E}">
        <p14:creationId xmlns:p14="http://schemas.microsoft.com/office/powerpoint/2010/main" val="392181297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92500" lnSpcReduction="20000"/>
          </a:bodyPr>
          <a:lstStyle/>
          <a:p>
            <a:pPr marL="0" indent="0">
              <a:lnSpc>
                <a:spcPct val="150000"/>
              </a:lnSpc>
              <a:buNone/>
            </a:pPr>
            <a:r>
              <a:rPr lang="en-US" sz="2600" b="1" dirty="0">
                <a:solidFill>
                  <a:schemeClr val="tx2"/>
                </a:solidFill>
              </a:rPr>
              <a:t>Acute Chest Syndrome</a:t>
            </a:r>
          </a:p>
          <a:p>
            <a:pPr marL="0" indent="0">
              <a:lnSpc>
                <a:spcPct val="150000"/>
              </a:lnSpc>
              <a:buNone/>
            </a:pPr>
            <a:r>
              <a:rPr lang="en-US" sz="2000" dirty="0"/>
              <a:t>It occurs due to </a:t>
            </a:r>
            <a:r>
              <a:rPr lang="en-US" sz="2000" dirty="0" err="1"/>
              <a:t>vaso</a:t>
            </a:r>
            <a:r>
              <a:rPr lang="en-US" sz="2000" dirty="0"/>
              <a:t>-occlusion of </a:t>
            </a:r>
            <a:r>
              <a:rPr lang="en-US" sz="2000" b="1" dirty="0"/>
              <a:t>pulmonary vessels </a:t>
            </a:r>
            <a:r>
              <a:rPr lang="en-US" sz="2000" dirty="0" smtClean="0"/>
              <a:t>leading to </a:t>
            </a:r>
            <a:r>
              <a:rPr lang="en-US" sz="2000" b="1" dirty="0"/>
              <a:t>infarction and pulmonary sequestration</a:t>
            </a:r>
            <a:r>
              <a:rPr lang="en-US" sz="2000" dirty="0"/>
              <a:t>. </a:t>
            </a:r>
            <a:r>
              <a:rPr lang="en-US" sz="2000" dirty="0" smtClean="0"/>
              <a:t>Superadded infection </a:t>
            </a:r>
            <a:r>
              <a:rPr lang="en-US" sz="2000" dirty="0"/>
              <a:t>complicates the issue</a:t>
            </a:r>
            <a:r>
              <a:rPr lang="en-US" sz="2000" dirty="0" smtClean="0"/>
              <a:t>.</a:t>
            </a:r>
            <a:r>
              <a:rPr lang="en-US" sz="2000" dirty="0"/>
              <a:t> It is an </a:t>
            </a:r>
            <a:r>
              <a:rPr lang="en-US" sz="2000" b="1" dirty="0"/>
              <a:t>important cause of mortality and morbidity </a:t>
            </a:r>
            <a:r>
              <a:rPr lang="en-US" sz="2000" dirty="0" smtClean="0"/>
              <a:t>in children </a:t>
            </a:r>
            <a:r>
              <a:rPr lang="en-US" sz="2000" dirty="0"/>
              <a:t>under 3 years of age.</a:t>
            </a:r>
          </a:p>
          <a:p>
            <a:pPr marL="0" indent="0">
              <a:lnSpc>
                <a:spcPct val="150000"/>
              </a:lnSpc>
              <a:buNone/>
            </a:pPr>
            <a:r>
              <a:rPr lang="en-US" sz="2600" b="1" dirty="0">
                <a:solidFill>
                  <a:schemeClr val="tx2"/>
                </a:solidFill>
              </a:rPr>
              <a:t>Stroke</a:t>
            </a:r>
          </a:p>
          <a:p>
            <a:pPr marL="0" indent="0">
              <a:lnSpc>
                <a:spcPct val="150000"/>
              </a:lnSpc>
              <a:buNone/>
            </a:pPr>
            <a:r>
              <a:rPr lang="en-US" sz="2000" dirty="0" smtClean="0"/>
              <a:t>Common </a:t>
            </a:r>
            <a:r>
              <a:rPr lang="en-US" sz="2000" dirty="0"/>
              <a:t>age group is 3–10 years. </a:t>
            </a:r>
            <a:r>
              <a:rPr lang="en-US" sz="2000" dirty="0" smtClean="0"/>
              <a:t>Around </a:t>
            </a:r>
            <a:r>
              <a:rPr lang="en-US" sz="2000" b="1" dirty="0" smtClean="0"/>
              <a:t>70–90</a:t>
            </a:r>
            <a:r>
              <a:rPr lang="en-US" sz="2000" b="1" dirty="0"/>
              <a:t>% patients experience repeated episode of </a:t>
            </a:r>
            <a:r>
              <a:rPr lang="en-US" sz="2000" b="1" dirty="0" smtClean="0"/>
              <a:t>stroke </a:t>
            </a:r>
            <a:r>
              <a:rPr lang="en-US" sz="2000" dirty="0" smtClean="0"/>
              <a:t>within </a:t>
            </a:r>
            <a:r>
              <a:rPr lang="en-US" sz="2000" dirty="0"/>
              <a:t>36 months unless they are on transfusion </a:t>
            </a:r>
            <a:r>
              <a:rPr lang="en-US" sz="2000" dirty="0" smtClean="0"/>
              <a:t>regimen </a:t>
            </a:r>
            <a:r>
              <a:rPr lang="en-US" sz="2000" b="1" dirty="0" smtClean="0"/>
              <a:t>maintaining </a:t>
            </a:r>
            <a:r>
              <a:rPr lang="en-US" sz="2000" b="1" dirty="0" err="1"/>
              <a:t>Hb”S</a:t>
            </a:r>
            <a:r>
              <a:rPr lang="en-US" sz="2000" b="1" dirty="0"/>
              <a:t>” level below 30%.</a:t>
            </a:r>
          </a:p>
          <a:p>
            <a:pPr marL="0" indent="0">
              <a:lnSpc>
                <a:spcPct val="150000"/>
              </a:lnSpc>
              <a:buNone/>
            </a:pPr>
            <a:r>
              <a:rPr lang="en-US" sz="2600" b="1" dirty="0">
                <a:solidFill>
                  <a:schemeClr val="tx2"/>
                </a:solidFill>
              </a:rPr>
              <a:t>Priapism</a:t>
            </a:r>
          </a:p>
          <a:p>
            <a:pPr marL="0" indent="0">
              <a:lnSpc>
                <a:spcPct val="150000"/>
              </a:lnSpc>
              <a:buNone/>
            </a:pPr>
            <a:r>
              <a:rPr lang="en-US" sz="2000" dirty="0"/>
              <a:t>Priapism is </a:t>
            </a:r>
            <a:r>
              <a:rPr lang="en-US" sz="2000" b="1" dirty="0"/>
              <a:t>persistent painful penile </a:t>
            </a:r>
            <a:r>
              <a:rPr lang="en-US" sz="2000" b="1" dirty="0" smtClean="0"/>
              <a:t>erection</a:t>
            </a:r>
            <a:r>
              <a:rPr lang="en-US" sz="2000" dirty="0" smtClean="0"/>
              <a:t>. </a:t>
            </a:r>
            <a:r>
              <a:rPr lang="en-US" sz="2000" dirty="0"/>
              <a:t>Recurrent acute episodic attacks last from </a:t>
            </a:r>
            <a:r>
              <a:rPr lang="en-US" sz="2000" dirty="0" smtClean="0"/>
              <a:t>few minutes </a:t>
            </a:r>
            <a:r>
              <a:rPr lang="en-US" sz="2000" dirty="0"/>
              <a:t>to several hours. It usually </a:t>
            </a:r>
            <a:r>
              <a:rPr lang="en-US" sz="2000" dirty="0" smtClean="0"/>
              <a:t>subsides spontaneously. </a:t>
            </a:r>
            <a:r>
              <a:rPr lang="en-US" sz="2000" b="1" dirty="0" smtClean="0"/>
              <a:t>Impotency </a:t>
            </a:r>
            <a:r>
              <a:rPr lang="en-US" sz="2000" dirty="0"/>
              <a:t>may be a sequel. </a:t>
            </a:r>
            <a:r>
              <a:rPr lang="en-US" sz="2000" b="1" dirty="0"/>
              <a:t>Blood transfusion </a:t>
            </a:r>
            <a:r>
              <a:rPr lang="en-US" sz="2000" dirty="0"/>
              <a:t>is indicated </a:t>
            </a:r>
            <a:r>
              <a:rPr lang="en-US" sz="2000" dirty="0" smtClean="0"/>
              <a:t>if pain</a:t>
            </a:r>
            <a:r>
              <a:rPr lang="en-US" sz="2000" dirty="0"/>
              <a:t>, engorgement persists for 24–48 hours.</a:t>
            </a:r>
          </a:p>
        </p:txBody>
      </p:sp>
      <p:sp>
        <p:nvSpPr>
          <p:cNvPr id="2" name="Date Placeholder 1"/>
          <p:cNvSpPr>
            <a:spLocks noGrp="1"/>
          </p:cNvSpPr>
          <p:nvPr>
            <p:ph type="dt" sz="half" idx="10"/>
          </p:nvPr>
        </p:nvSpPr>
        <p:spPr/>
        <p:txBody>
          <a:bodyPr/>
          <a:lstStyle/>
          <a:p>
            <a:fld id="{13A0ECE5-87D4-46C8-B718-3A2E0723BC77}"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54</a:t>
            </a:fld>
            <a:endParaRPr lang="en-US"/>
          </a:p>
        </p:txBody>
      </p:sp>
    </p:spTree>
    <p:extLst>
      <p:ext uri="{BB962C8B-B14F-4D97-AF65-F5344CB8AC3E}">
        <p14:creationId xmlns:p14="http://schemas.microsoft.com/office/powerpoint/2010/main" val="2588335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nSpc>
                <a:spcPct val="150000"/>
              </a:lnSpc>
              <a:buNone/>
            </a:pPr>
            <a:r>
              <a:rPr lang="en-US" sz="2400" b="1" dirty="0">
                <a:solidFill>
                  <a:schemeClr val="tx2"/>
                </a:solidFill>
              </a:rPr>
              <a:t>Other Features of </a:t>
            </a:r>
            <a:r>
              <a:rPr lang="en-US" sz="2400" b="1" dirty="0" err="1">
                <a:solidFill>
                  <a:schemeClr val="tx2"/>
                </a:solidFill>
              </a:rPr>
              <a:t>Vaso</a:t>
            </a:r>
            <a:r>
              <a:rPr lang="en-US" sz="2400" b="1" dirty="0">
                <a:solidFill>
                  <a:schemeClr val="tx2"/>
                </a:solidFill>
              </a:rPr>
              <a:t>-occlusive Crisis</a:t>
            </a:r>
          </a:p>
          <a:p>
            <a:pPr marL="0" indent="0">
              <a:lnSpc>
                <a:spcPct val="150000"/>
              </a:lnSpc>
              <a:buNone/>
            </a:pPr>
            <a:r>
              <a:rPr lang="en-US" sz="2000" b="1" dirty="0" smtClean="0"/>
              <a:t>Epistaxis</a:t>
            </a:r>
            <a:r>
              <a:rPr lang="en-US" sz="2000" dirty="0" smtClean="0"/>
              <a:t> </a:t>
            </a:r>
            <a:r>
              <a:rPr lang="en-US" sz="2000" dirty="0"/>
              <a:t>is a frequent complaint</a:t>
            </a:r>
          </a:p>
          <a:p>
            <a:pPr marL="0" indent="0">
              <a:lnSpc>
                <a:spcPct val="150000"/>
              </a:lnSpc>
              <a:buNone/>
            </a:pPr>
            <a:r>
              <a:rPr lang="en-US" sz="2000" b="1" dirty="0" smtClean="0"/>
              <a:t>Retinal </a:t>
            </a:r>
            <a:r>
              <a:rPr lang="en-US" sz="2000" dirty="0"/>
              <a:t>infarcts, retinal detachment, vitreous </a:t>
            </a:r>
            <a:r>
              <a:rPr lang="en-US" sz="2000" dirty="0" smtClean="0"/>
              <a:t>hemorrhage may </a:t>
            </a:r>
            <a:r>
              <a:rPr lang="en-US" sz="2000" dirty="0"/>
              <a:t>occur</a:t>
            </a:r>
          </a:p>
          <a:p>
            <a:pPr marL="0" indent="0">
              <a:lnSpc>
                <a:spcPct val="150000"/>
              </a:lnSpc>
              <a:buNone/>
            </a:pPr>
            <a:r>
              <a:rPr lang="en-US" sz="2000" dirty="0" smtClean="0"/>
              <a:t>Non-healing </a:t>
            </a:r>
            <a:r>
              <a:rPr lang="en-US" sz="2000" dirty="0"/>
              <a:t>chronic </a:t>
            </a:r>
            <a:r>
              <a:rPr lang="en-US" sz="2000" b="1" dirty="0"/>
              <a:t>leg ulcers</a:t>
            </a:r>
          </a:p>
        </p:txBody>
      </p:sp>
      <p:sp>
        <p:nvSpPr>
          <p:cNvPr id="4" name="Date Placeholder 3"/>
          <p:cNvSpPr>
            <a:spLocks noGrp="1"/>
          </p:cNvSpPr>
          <p:nvPr>
            <p:ph type="dt" sz="half" idx="10"/>
          </p:nvPr>
        </p:nvSpPr>
        <p:spPr/>
        <p:txBody>
          <a:bodyPr/>
          <a:lstStyle/>
          <a:p>
            <a:fld id="{F8239179-3850-4AB7-9AFA-581830DEEB03}"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55</a:t>
            </a:fld>
            <a:endParaRPr lang="en-US"/>
          </a:p>
        </p:txBody>
      </p:sp>
    </p:spTree>
    <p:extLst>
      <p:ext uri="{BB962C8B-B14F-4D97-AF65-F5344CB8AC3E}">
        <p14:creationId xmlns:p14="http://schemas.microsoft.com/office/powerpoint/2010/main" val="14820111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382000" cy="4525963"/>
          </a:xfrm>
        </p:spPr>
        <p:txBody>
          <a:bodyPr>
            <a:normAutofit fontScale="85000" lnSpcReduction="20000"/>
          </a:bodyPr>
          <a:lstStyle/>
          <a:p>
            <a:pPr marL="0" indent="0">
              <a:lnSpc>
                <a:spcPct val="150000"/>
              </a:lnSpc>
              <a:buNone/>
            </a:pPr>
            <a:r>
              <a:rPr lang="en-US" sz="3300" b="1" dirty="0">
                <a:solidFill>
                  <a:srgbClr val="FF0000"/>
                </a:solidFill>
                <a:effectLst>
                  <a:outerShdw blurRad="38100" dist="38100" dir="2700000" algn="tl">
                    <a:srgbClr val="000000">
                      <a:alpha val="43137"/>
                    </a:srgbClr>
                  </a:outerShdw>
                </a:effectLst>
              </a:rPr>
              <a:t>Sequestration </a:t>
            </a:r>
            <a:r>
              <a:rPr lang="en-US" sz="3300" b="1" dirty="0" smtClean="0">
                <a:solidFill>
                  <a:srgbClr val="FF0000"/>
                </a:solidFill>
                <a:effectLst>
                  <a:outerShdw blurRad="38100" dist="38100" dir="2700000" algn="tl">
                    <a:srgbClr val="000000">
                      <a:alpha val="43137"/>
                    </a:srgbClr>
                  </a:outerShdw>
                </a:effectLst>
              </a:rPr>
              <a:t>Crisis</a:t>
            </a:r>
          </a:p>
          <a:p>
            <a:pPr marL="0" indent="0">
              <a:lnSpc>
                <a:spcPct val="150000"/>
              </a:lnSpc>
              <a:buNone/>
            </a:pPr>
            <a:endParaRPr lang="en-US" sz="2600" b="1" dirty="0"/>
          </a:p>
          <a:p>
            <a:pPr marL="0" indent="0">
              <a:lnSpc>
                <a:spcPct val="150000"/>
              </a:lnSpc>
              <a:buNone/>
            </a:pPr>
            <a:r>
              <a:rPr lang="en-US" sz="2000" dirty="0"/>
              <a:t>The event is characterized by </a:t>
            </a:r>
            <a:r>
              <a:rPr lang="en-US" sz="2000" b="1" dirty="0"/>
              <a:t>sudden trapping of </a:t>
            </a:r>
            <a:r>
              <a:rPr lang="en-US" sz="2000" b="1" dirty="0" smtClean="0"/>
              <a:t>large amount </a:t>
            </a:r>
            <a:r>
              <a:rPr lang="en-US" sz="2000" b="1" dirty="0"/>
              <a:t>of blood </a:t>
            </a:r>
            <a:r>
              <a:rPr lang="en-US" sz="2000" dirty="0"/>
              <a:t>in </a:t>
            </a:r>
            <a:r>
              <a:rPr lang="en-US" sz="2000" b="1" dirty="0"/>
              <a:t>spleen or less commonly in </a:t>
            </a:r>
            <a:r>
              <a:rPr lang="en-US" sz="2000" b="1" dirty="0" smtClean="0"/>
              <a:t>liver</a:t>
            </a:r>
            <a:r>
              <a:rPr lang="en-US" sz="2000" dirty="0" smtClean="0"/>
              <a:t>. presents </a:t>
            </a:r>
            <a:r>
              <a:rPr lang="en-US" sz="2000" dirty="0"/>
              <a:t>with </a:t>
            </a:r>
            <a:r>
              <a:rPr lang="en-US" sz="2000" b="1" dirty="0"/>
              <a:t>profound anemia and shock.</a:t>
            </a:r>
          </a:p>
          <a:p>
            <a:pPr marL="0" indent="0">
              <a:lnSpc>
                <a:spcPct val="150000"/>
              </a:lnSpc>
              <a:buNone/>
            </a:pPr>
            <a:r>
              <a:rPr lang="en-US" sz="2000" dirty="0" smtClean="0"/>
              <a:t>Dramatic regression </a:t>
            </a:r>
            <a:r>
              <a:rPr lang="en-US" sz="2000" dirty="0"/>
              <a:t>of splenomegaly and increase in </a:t>
            </a:r>
            <a:r>
              <a:rPr lang="en-US" sz="2000" dirty="0" err="1"/>
              <a:t>Hb</a:t>
            </a:r>
            <a:r>
              <a:rPr lang="en-US" sz="2000" dirty="0"/>
              <a:t> </a:t>
            </a:r>
            <a:r>
              <a:rPr lang="en-US" sz="2000" dirty="0" smtClean="0"/>
              <a:t>level occurs </a:t>
            </a:r>
            <a:r>
              <a:rPr lang="en-US" sz="2000" dirty="0"/>
              <a:t>with </a:t>
            </a:r>
            <a:r>
              <a:rPr lang="en-US" sz="2000" b="1" dirty="0"/>
              <a:t>prompt correction of hypovolemia and </a:t>
            </a:r>
            <a:r>
              <a:rPr lang="en-US" sz="2000" b="1" dirty="0" smtClean="0"/>
              <a:t>blood transfusion</a:t>
            </a:r>
            <a:r>
              <a:rPr lang="en-US" sz="2000" dirty="0"/>
              <a:t>.</a:t>
            </a:r>
          </a:p>
          <a:p>
            <a:pPr marL="0" indent="0">
              <a:lnSpc>
                <a:spcPct val="150000"/>
              </a:lnSpc>
              <a:buNone/>
            </a:pPr>
            <a:r>
              <a:rPr lang="en-US" sz="2000" dirty="0"/>
              <a:t>Splenic dysfunction occurs due to </a:t>
            </a:r>
            <a:r>
              <a:rPr lang="en-US" sz="2000" b="1" dirty="0" smtClean="0"/>
              <a:t>obstruction of </a:t>
            </a:r>
            <a:r>
              <a:rPr lang="en-US" sz="2000" b="1" dirty="0"/>
              <a:t>sinusoidal blood flow, </a:t>
            </a:r>
            <a:r>
              <a:rPr lang="en-US" sz="2000" dirty="0"/>
              <a:t>causing diversion of </a:t>
            </a:r>
            <a:r>
              <a:rPr lang="en-US" sz="2000" dirty="0" smtClean="0"/>
              <a:t>blood through </a:t>
            </a:r>
            <a:r>
              <a:rPr lang="en-US" sz="2000" dirty="0" err="1"/>
              <a:t>intrasplenic</a:t>
            </a:r>
            <a:r>
              <a:rPr lang="en-US" sz="2000" dirty="0"/>
              <a:t> shunts, bypassing </a:t>
            </a:r>
            <a:r>
              <a:rPr lang="en-US" sz="2000" dirty="0" smtClean="0"/>
              <a:t>phagocytic </a:t>
            </a:r>
            <a:r>
              <a:rPr lang="en-US" sz="2000" dirty="0" err="1" smtClean="0"/>
              <a:t>reticuloendothelial</a:t>
            </a:r>
            <a:r>
              <a:rPr lang="en-US" sz="2000" dirty="0" smtClean="0"/>
              <a:t> </a:t>
            </a:r>
            <a:r>
              <a:rPr lang="en-US" sz="2000" dirty="0"/>
              <a:t>element of the spleen</a:t>
            </a:r>
            <a:r>
              <a:rPr lang="en-US" sz="2000" dirty="0" smtClean="0"/>
              <a:t>.</a:t>
            </a:r>
          </a:p>
          <a:p>
            <a:pPr marL="0" indent="0">
              <a:lnSpc>
                <a:spcPct val="150000"/>
              </a:lnSpc>
              <a:buNone/>
            </a:pPr>
            <a:r>
              <a:rPr lang="en-US" sz="2000" dirty="0" smtClean="0"/>
              <a:t> </a:t>
            </a:r>
            <a:r>
              <a:rPr lang="en-US" sz="2000" dirty="0"/>
              <a:t>Children </a:t>
            </a:r>
            <a:r>
              <a:rPr lang="en-US" sz="2000" dirty="0" smtClean="0"/>
              <a:t>with palpable </a:t>
            </a:r>
            <a:r>
              <a:rPr lang="en-US" sz="2000" dirty="0"/>
              <a:t>spleen at 6 months of age are at high risk </a:t>
            </a:r>
            <a:r>
              <a:rPr lang="en-US" sz="2000" dirty="0" smtClean="0"/>
              <a:t>of </a:t>
            </a:r>
            <a:r>
              <a:rPr lang="en-US" sz="2000" b="1" dirty="0" smtClean="0"/>
              <a:t>pneumococcal</a:t>
            </a:r>
            <a:r>
              <a:rPr lang="en-US" sz="2000" dirty="0" smtClean="0"/>
              <a:t> </a:t>
            </a:r>
            <a:r>
              <a:rPr lang="en-US" sz="2000" dirty="0"/>
              <a:t>septicemia.</a:t>
            </a:r>
          </a:p>
        </p:txBody>
      </p:sp>
      <p:sp>
        <p:nvSpPr>
          <p:cNvPr id="2" name="Date Placeholder 1"/>
          <p:cNvSpPr>
            <a:spLocks noGrp="1"/>
          </p:cNvSpPr>
          <p:nvPr>
            <p:ph type="dt" sz="half" idx="10"/>
          </p:nvPr>
        </p:nvSpPr>
        <p:spPr/>
        <p:txBody>
          <a:bodyPr/>
          <a:lstStyle/>
          <a:p>
            <a:fld id="{AC1595E7-9F6B-4095-8A32-59AF30B70D37}"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56</a:t>
            </a:fld>
            <a:endParaRPr lang="en-US"/>
          </a:p>
        </p:txBody>
      </p:sp>
    </p:spTree>
    <p:extLst>
      <p:ext uri="{BB962C8B-B14F-4D97-AF65-F5344CB8AC3E}">
        <p14:creationId xmlns:p14="http://schemas.microsoft.com/office/powerpoint/2010/main" val="20872957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458200" cy="4525963"/>
          </a:xfrm>
        </p:spPr>
        <p:txBody>
          <a:bodyPr>
            <a:normAutofit/>
          </a:bodyPr>
          <a:lstStyle/>
          <a:p>
            <a:pPr marL="0" indent="0">
              <a:lnSpc>
                <a:spcPct val="150000"/>
              </a:lnSpc>
              <a:buNone/>
            </a:pPr>
            <a:r>
              <a:rPr lang="en-US" sz="2400" b="1" dirty="0">
                <a:solidFill>
                  <a:schemeClr val="tx2"/>
                </a:solidFill>
              </a:rPr>
              <a:t>Aplastic Crisis</a:t>
            </a:r>
          </a:p>
          <a:p>
            <a:pPr marL="0" indent="0">
              <a:lnSpc>
                <a:spcPct val="150000"/>
              </a:lnSpc>
              <a:buNone/>
            </a:pPr>
            <a:r>
              <a:rPr lang="en-US" sz="2000" dirty="0"/>
              <a:t>The causative organism is </a:t>
            </a:r>
            <a:r>
              <a:rPr lang="en-US" sz="2000" b="1" dirty="0"/>
              <a:t>Parvovirus B19</a:t>
            </a:r>
            <a:r>
              <a:rPr lang="en-US" sz="2000" dirty="0"/>
              <a:t>, leading </a:t>
            </a:r>
            <a:r>
              <a:rPr lang="en-US" sz="2000" dirty="0" smtClean="0"/>
              <a:t>to destruction </a:t>
            </a:r>
            <a:r>
              <a:rPr lang="en-US" sz="2000" dirty="0"/>
              <a:t>of </a:t>
            </a:r>
            <a:r>
              <a:rPr lang="en-US" sz="2000" b="1" dirty="0" err="1"/>
              <a:t>erythroid</a:t>
            </a:r>
            <a:r>
              <a:rPr lang="en-US" sz="2000" dirty="0"/>
              <a:t> </a:t>
            </a:r>
            <a:r>
              <a:rPr lang="en-US" sz="2000" b="1" dirty="0"/>
              <a:t>precursors in BM. </a:t>
            </a:r>
            <a:r>
              <a:rPr lang="en-US" sz="2000" dirty="0"/>
              <a:t>The child </a:t>
            </a:r>
            <a:r>
              <a:rPr lang="en-US" sz="2000" dirty="0" smtClean="0"/>
              <a:t>presents with </a:t>
            </a:r>
            <a:r>
              <a:rPr lang="en-US" sz="2000" b="1" dirty="0"/>
              <a:t>acute anemia</a:t>
            </a:r>
            <a:r>
              <a:rPr lang="en-US" sz="2000" dirty="0"/>
              <a:t>, </a:t>
            </a:r>
            <a:r>
              <a:rPr lang="en-US" sz="2000" dirty="0" smtClean="0"/>
              <a:t>without </a:t>
            </a:r>
            <a:r>
              <a:rPr lang="en-US" sz="2000" dirty="0" err="1" smtClean="0"/>
              <a:t>reticulocytosis</a:t>
            </a:r>
            <a:r>
              <a:rPr lang="en-US" sz="2000" dirty="0"/>
              <a:t>. The </a:t>
            </a:r>
            <a:r>
              <a:rPr lang="en-US" sz="2000" dirty="0" smtClean="0"/>
              <a:t>condition is </a:t>
            </a:r>
            <a:r>
              <a:rPr lang="en-US" sz="2000" dirty="0"/>
              <a:t>always </a:t>
            </a:r>
            <a:r>
              <a:rPr lang="en-US" sz="2000" b="1" dirty="0"/>
              <a:t>self-limiting</a:t>
            </a:r>
            <a:r>
              <a:rPr lang="en-US" sz="2000" dirty="0"/>
              <a:t> with duration of 7–10 days. </a:t>
            </a:r>
            <a:r>
              <a:rPr lang="en-US" sz="2400" b="1" dirty="0" err="1" smtClean="0">
                <a:solidFill>
                  <a:schemeClr val="tx2"/>
                </a:solidFill>
              </a:rPr>
              <a:t>Megaloblastic</a:t>
            </a:r>
            <a:r>
              <a:rPr lang="en-US" sz="2400" b="1" dirty="0" smtClean="0">
                <a:solidFill>
                  <a:schemeClr val="tx2"/>
                </a:solidFill>
              </a:rPr>
              <a:t> </a:t>
            </a:r>
            <a:r>
              <a:rPr lang="en-US" sz="2400" b="1" dirty="0">
                <a:solidFill>
                  <a:schemeClr val="tx2"/>
                </a:solidFill>
              </a:rPr>
              <a:t>Crisis</a:t>
            </a:r>
          </a:p>
          <a:p>
            <a:pPr marL="0" indent="0">
              <a:lnSpc>
                <a:spcPct val="150000"/>
              </a:lnSpc>
              <a:buNone/>
            </a:pPr>
            <a:r>
              <a:rPr lang="en-US" sz="2000" dirty="0"/>
              <a:t>It occurs due to </a:t>
            </a:r>
            <a:r>
              <a:rPr lang="en-US" sz="2000" b="1" dirty="0"/>
              <a:t>sudden arrest of erythropoiesis due to </a:t>
            </a:r>
            <a:r>
              <a:rPr lang="en-US" sz="2000" b="1" dirty="0" smtClean="0"/>
              <a:t>folate depletion</a:t>
            </a:r>
            <a:r>
              <a:rPr lang="en-US" sz="2000" dirty="0"/>
              <a:t>. </a:t>
            </a:r>
            <a:r>
              <a:rPr lang="en-US" sz="2000" b="1" dirty="0"/>
              <a:t>Chronic </a:t>
            </a:r>
            <a:r>
              <a:rPr lang="en-US" sz="2000" b="1" dirty="0" err="1"/>
              <a:t>erythroid</a:t>
            </a:r>
            <a:r>
              <a:rPr lang="en-US" sz="2000" b="1" dirty="0"/>
              <a:t> hyperplasia drains the </a:t>
            </a:r>
            <a:r>
              <a:rPr lang="en-US" sz="2000" b="1" dirty="0" smtClean="0"/>
              <a:t>folate reserve </a:t>
            </a:r>
            <a:r>
              <a:rPr lang="en-US" sz="2000" dirty="0"/>
              <a:t>and </a:t>
            </a:r>
            <a:r>
              <a:rPr lang="en-US" sz="2000" b="1" dirty="0"/>
              <a:t>folate deficiency </a:t>
            </a:r>
            <a:r>
              <a:rPr lang="en-US" sz="2000" dirty="0"/>
              <a:t>occurs. The </a:t>
            </a:r>
            <a:r>
              <a:rPr lang="en-US" sz="2000" dirty="0" err="1"/>
              <a:t>Hb</a:t>
            </a:r>
            <a:r>
              <a:rPr lang="en-US" sz="2000" dirty="0"/>
              <a:t> level can </a:t>
            </a:r>
            <a:r>
              <a:rPr lang="en-US" sz="2000" dirty="0" smtClean="0"/>
              <a:t>drop to </a:t>
            </a:r>
            <a:r>
              <a:rPr lang="en-US" sz="2000" b="1" dirty="0"/>
              <a:t>2–3 g/dl</a:t>
            </a:r>
            <a:r>
              <a:rPr lang="en-US" sz="2000" dirty="0"/>
              <a:t>. Treatment is by </a:t>
            </a:r>
            <a:r>
              <a:rPr lang="en-US" sz="2000" b="1" dirty="0"/>
              <a:t>oral folate </a:t>
            </a:r>
            <a:r>
              <a:rPr lang="en-US" sz="2000" dirty="0"/>
              <a:t>supplementation</a:t>
            </a:r>
            <a:r>
              <a:rPr lang="en-US" sz="2000" dirty="0" smtClean="0"/>
              <a:t>.</a:t>
            </a:r>
          </a:p>
        </p:txBody>
      </p:sp>
      <p:sp>
        <p:nvSpPr>
          <p:cNvPr id="2" name="Date Placeholder 1"/>
          <p:cNvSpPr>
            <a:spLocks noGrp="1"/>
          </p:cNvSpPr>
          <p:nvPr>
            <p:ph type="dt" sz="half" idx="10"/>
          </p:nvPr>
        </p:nvSpPr>
        <p:spPr/>
        <p:txBody>
          <a:bodyPr/>
          <a:lstStyle/>
          <a:p>
            <a:fld id="{72D60C2B-64F5-42F1-99F1-69BCED253DC7}"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57</a:t>
            </a:fld>
            <a:endParaRPr lang="en-US"/>
          </a:p>
        </p:txBody>
      </p:sp>
    </p:spTree>
    <p:extLst>
      <p:ext uri="{BB962C8B-B14F-4D97-AF65-F5344CB8AC3E}">
        <p14:creationId xmlns:p14="http://schemas.microsoft.com/office/powerpoint/2010/main" val="8180314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a:xfrm>
            <a:off x="685800" y="685800"/>
            <a:ext cx="7772400" cy="5410200"/>
          </a:xfrm>
        </p:spPr>
        <p:txBody>
          <a:bodyPr/>
          <a:lstStyle/>
          <a:p>
            <a:pPr>
              <a:buFont typeface="Wingdings" pitchFamily="2" charset="2"/>
              <a:buNone/>
            </a:pPr>
            <a:r>
              <a:rPr lang="en-US" altLang="en-US" sz="2400" b="1" dirty="0" smtClean="0">
                <a:effectLst>
                  <a:outerShdw blurRad="38100" dist="38100" dir="2700000" algn="tl">
                    <a:srgbClr val="000000">
                      <a:alpha val="43137"/>
                    </a:srgbClr>
                  </a:outerShdw>
                </a:effectLst>
              </a:rPr>
              <a:t>Clinical Features</a:t>
            </a:r>
            <a:endParaRPr lang="en-US" altLang="en-US" sz="2400" dirty="0" smtClean="0">
              <a:effectLst>
                <a:outerShdw blurRad="38100" dist="38100" dir="2700000" algn="tl">
                  <a:srgbClr val="000000">
                    <a:alpha val="43137"/>
                  </a:srgbClr>
                </a:outerShdw>
              </a:effectLst>
            </a:endParaRPr>
          </a:p>
          <a:p>
            <a:pPr>
              <a:buClr>
                <a:schemeClr val="tx1"/>
              </a:buClr>
            </a:pPr>
            <a:r>
              <a:rPr lang="en-US" altLang="en-US" sz="2000" dirty="0" smtClean="0"/>
              <a:t>Moderate to severe anemia.</a:t>
            </a:r>
          </a:p>
          <a:p>
            <a:pPr>
              <a:buClr>
                <a:schemeClr val="tx1"/>
              </a:buClr>
            </a:pPr>
            <a:r>
              <a:rPr lang="en-US" altLang="en-US" sz="2000" dirty="0" smtClean="0"/>
              <a:t>Mild jaundice.</a:t>
            </a:r>
          </a:p>
          <a:p>
            <a:pPr>
              <a:buClr>
                <a:schemeClr val="tx1"/>
              </a:buClr>
            </a:pPr>
            <a:r>
              <a:rPr lang="en-US" altLang="en-US" sz="2000" dirty="0" smtClean="0"/>
              <a:t>Non healing leg ulcers.</a:t>
            </a:r>
          </a:p>
          <a:p>
            <a:pPr>
              <a:buClr>
                <a:schemeClr val="tx1"/>
              </a:buClr>
            </a:pPr>
            <a:r>
              <a:rPr lang="en-US" altLang="en-US" sz="2000" dirty="0" smtClean="0"/>
              <a:t>Decreased physical growth &amp; delayed puberty.</a:t>
            </a:r>
          </a:p>
          <a:p>
            <a:pPr>
              <a:buClr>
                <a:schemeClr val="tx1"/>
              </a:buClr>
            </a:pPr>
            <a:r>
              <a:rPr lang="en-US" altLang="en-US" sz="2000" dirty="0" smtClean="0"/>
              <a:t>Clubbing of fingers &amp; toes.</a:t>
            </a:r>
          </a:p>
          <a:p>
            <a:pPr>
              <a:buClr>
                <a:schemeClr val="tx1"/>
              </a:buClr>
            </a:pPr>
            <a:r>
              <a:rPr lang="en-US" altLang="en-US" sz="2000" dirty="0" smtClean="0"/>
              <a:t>Enlarged heart and hemic murmur.</a:t>
            </a:r>
          </a:p>
          <a:p>
            <a:pPr>
              <a:buClr>
                <a:schemeClr val="tx1"/>
              </a:buClr>
            </a:pPr>
            <a:r>
              <a:rPr lang="en-US" altLang="en-US" sz="2000" dirty="0" smtClean="0"/>
              <a:t>Hepatomegaly</a:t>
            </a:r>
          </a:p>
          <a:p>
            <a:pPr>
              <a:buClr>
                <a:schemeClr val="tx1"/>
              </a:buClr>
            </a:pPr>
            <a:r>
              <a:rPr lang="en-US" altLang="en-US" sz="2000" dirty="0" smtClean="0"/>
              <a:t>Splenomegaly in the beginning.</a:t>
            </a:r>
          </a:p>
          <a:p>
            <a:pPr>
              <a:buClr>
                <a:schemeClr val="tx1"/>
              </a:buClr>
            </a:pPr>
            <a:r>
              <a:rPr lang="en-US" altLang="en-US" sz="2000" dirty="0" smtClean="0"/>
              <a:t>Sickle cell crisis – Pains &amp; aches</a:t>
            </a:r>
          </a:p>
          <a:p>
            <a:pPr>
              <a:buClr>
                <a:schemeClr val="tx1"/>
              </a:buClr>
              <a:buFont typeface="Wingdings" pitchFamily="2" charset="2"/>
              <a:buNone/>
            </a:pPr>
            <a:r>
              <a:rPr lang="en-US" altLang="en-US" sz="2000" dirty="0" smtClean="0"/>
              <a:t>                                  </a:t>
            </a:r>
            <a:r>
              <a:rPr lang="en-US" altLang="en-US" sz="2000" dirty="0" smtClean="0">
                <a:cs typeface="Arial" charset="0"/>
              </a:rPr>
              <a:t>↑ jaundice</a:t>
            </a:r>
          </a:p>
          <a:p>
            <a:pPr>
              <a:buClr>
                <a:schemeClr val="tx1"/>
              </a:buClr>
              <a:buFont typeface="Wingdings" pitchFamily="2" charset="2"/>
              <a:buNone/>
            </a:pPr>
            <a:r>
              <a:rPr lang="en-US" altLang="en-US" sz="2000" dirty="0" smtClean="0">
                <a:cs typeface="Arial" charset="0"/>
              </a:rPr>
              <a:t>                                  </a:t>
            </a:r>
            <a:r>
              <a:rPr lang="en-US" altLang="en-US" sz="2000" dirty="0" smtClean="0">
                <a:cs typeface="Times New Roman" pitchFamily="18" charset="0"/>
              </a:rPr>
              <a:t>↑ anemia</a:t>
            </a:r>
          </a:p>
          <a:p>
            <a:pPr>
              <a:buClr>
                <a:schemeClr val="tx1"/>
              </a:buClr>
              <a:buFont typeface="Wingdings" pitchFamily="2" charset="2"/>
              <a:buNone/>
            </a:pPr>
            <a:r>
              <a:rPr lang="en-US" altLang="en-US" sz="2000" dirty="0" smtClean="0">
                <a:cs typeface="Times New Roman" pitchFamily="18" charset="0"/>
              </a:rPr>
              <a:t>                                    fever</a:t>
            </a:r>
            <a:endParaRPr lang="en-US" altLang="en-US" sz="2000" dirty="0" smtClean="0">
              <a:cs typeface="Arial" charset="0"/>
            </a:endParaRPr>
          </a:p>
          <a:p>
            <a:pPr>
              <a:buClr>
                <a:schemeClr val="tx1"/>
              </a:buClr>
            </a:pPr>
            <a:endParaRPr lang="en-US" altLang="en-US" sz="2000" dirty="0" smtClean="0"/>
          </a:p>
          <a:p>
            <a:pPr>
              <a:buClr>
                <a:schemeClr val="tx1"/>
              </a:buClr>
            </a:pPr>
            <a:endParaRPr lang="en-US" altLang="en-US" sz="2000" dirty="0" smtClean="0"/>
          </a:p>
          <a:p>
            <a:pPr>
              <a:buFont typeface="Wingdings" pitchFamily="2" charset="2"/>
              <a:buNone/>
            </a:pPr>
            <a:endParaRPr lang="en-US" altLang="en-US" sz="2000" dirty="0" smtClean="0"/>
          </a:p>
          <a:p>
            <a:endParaRPr lang="en-US" altLang="en-US" sz="2000" dirty="0"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381000"/>
            <a:ext cx="2505086" cy="335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fld id="{95C20E59-1DC2-403F-BF77-C64501755CE9}"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58</a:t>
            </a:fld>
            <a:endParaRPr lang="en-US"/>
          </a:p>
        </p:txBody>
      </p:sp>
    </p:spTree>
    <p:extLst>
      <p:ext uri="{BB962C8B-B14F-4D97-AF65-F5344CB8AC3E}">
        <p14:creationId xmlns:p14="http://schemas.microsoft.com/office/powerpoint/2010/main" val="34510134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p:txBody>
          <a:bodyPr/>
          <a:lstStyle/>
          <a:p>
            <a:pPr>
              <a:buFont typeface="Wingdings" pitchFamily="2" charset="2"/>
              <a:buNone/>
            </a:pPr>
            <a:r>
              <a:rPr lang="en-US" altLang="en-US" sz="2000" b="1" u="sng" dirty="0" smtClean="0">
                <a:latin typeface="Times New Roman" pitchFamily="18" charset="0"/>
              </a:rPr>
              <a:t>Complications</a:t>
            </a:r>
            <a:r>
              <a:rPr lang="en-US" altLang="en-US" sz="2000" dirty="0" smtClean="0"/>
              <a:t>:</a:t>
            </a:r>
          </a:p>
          <a:p>
            <a:pPr>
              <a:buFont typeface="Wingdings" pitchFamily="2" charset="2"/>
              <a:buNone/>
            </a:pPr>
            <a:endParaRPr lang="en-US" altLang="en-US" sz="2000" dirty="0" smtClean="0"/>
          </a:p>
          <a:p>
            <a:pPr>
              <a:buClr>
                <a:schemeClr val="tx1"/>
              </a:buClr>
            </a:pPr>
            <a:r>
              <a:rPr lang="en-US" altLang="en-US" sz="2000" dirty="0" smtClean="0">
                <a:latin typeface="Times New Roman" pitchFamily="18" charset="0"/>
              </a:rPr>
              <a:t>Bones</a:t>
            </a:r>
            <a:r>
              <a:rPr lang="en-US" altLang="en-US" sz="2000" dirty="0" smtClean="0"/>
              <a:t>	 </a:t>
            </a:r>
            <a:r>
              <a:rPr lang="en-US" altLang="en-US" sz="2000" dirty="0" smtClean="0">
                <a:latin typeface="Times New Roman" pitchFamily="18" charset="0"/>
                <a:cs typeface="Times New Roman" pitchFamily="18" charset="0"/>
              </a:rPr>
              <a:t>→ </a:t>
            </a:r>
            <a:r>
              <a:rPr lang="en-US" altLang="en-US" sz="2000" dirty="0" err="1" smtClean="0">
                <a:latin typeface="Times New Roman" pitchFamily="18" charset="0"/>
                <a:cs typeface="Times New Roman" pitchFamily="18" charset="0"/>
              </a:rPr>
              <a:t>Dactylytis</a:t>
            </a:r>
            <a:r>
              <a:rPr lang="en-US" altLang="en-US" sz="2000" dirty="0" smtClean="0">
                <a:latin typeface="Times New Roman" pitchFamily="18" charset="0"/>
                <a:cs typeface="Times New Roman" pitchFamily="18" charset="0"/>
              </a:rPr>
              <a:t> and chronic osteomyelitis, </a:t>
            </a:r>
          </a:p>
          <a:p>
            <a:pPr>
              <a:buClr>
                <a:schemeClr val="tx1"/>
              </a:buClr>
              <a:buFont typeface="Wingdings" pitchFamily="2" charset="2"/>
              <a:buNone/>
            </a:pPr>
            <a:r>
              <a:rPr lang="en-US" altLang="en-US" sz="2000" dirty="0" smtClean="0">
                <a:latin typeface="Times New Roman" pitchFamily="18" charset="0"/>
                <a:cs typeface="Times New Roman" pitchFamily="18" charset="0"/>
              </a:rPr>
              <a:t> 			 → Aseptic necrosis of head of femur</a:t>
            </a:r>
          </a:p>
          <a:p>
            <a:pPr>
              <a:buClr>
                <a:schemeClr val="tx1"/>
              </a:buClr>
            </a:pPr>
            <a:endParaRPr lang="en-US" altLang="en-US" sz="2000" dirty="0" smtClean="0">
              <a:latin typeface="Times New Roman" pitchFamily="18" charset="0"/>
              <a:cs typeface="Times New Roman" pitchFamily="18" charset="0"/>
            </a:endParaRPr>
          </a:p>
          <a:p>
            <a:pPr>
              <a:buClr>
                <a:schemeClr val="tx1"/>
              </a:buClr>
            </a:pPr>
            <a:r>
              <a:rPr lang="en-US" altLang="en-US" sz="2000" dirty="0" smtClean="0">
                <a:latin typeface="Times New Roman" pitchFamily="18" charset="0"/>
                <a:cs typeface="Times New Roman" pitchFamily="18" charset="0"/>
              </a:rPr>
              <a:t>Eyes		 → Sudden blindness</a:t>
            </a:r>
          </a:p>
          <a:p>
            <a:pPr>
              <a:buClr>
                <a:schemeClr val="tx1"/>
              </a:buClr>
            </a:pPr>
            <a:endParaRPr lang="en-US" altLang="en-US" sz="2000" dirty="0" smtClean="0">
              <a:latin typeface="Times New Roman" pitchFamily="18" charset="0"/>
              <a:cs typeface="Times New Roman" pitchFamily="18" charset="0"/>
            </a:endParaRPr>
          </a:p>
          <a:p>
            <a:pPr>
              <a:buClr>
                <a:schemeClr val="tx1"/>
              </a:buClr>
            </a:pPr>
            <a:r>
              <a:rPr lang="en-US" altLang="en-US" sz="2000" dirty="0" smtClean="0">
                <a:latin typeface="Times New Roman" pitchFamily="18" charset="0"/>
                <a:cs typeface="Times New Roman" pitchFamily="18" charset="0"/>
              </a:rPr>
              <a:t>Brain		 → Neurological deficits &amp; emotional disturbances	</a:t>
            </a:r>
          </a:p>
          <a:p>
            <a:pPr>
              <a:buFont typeface="Wingdings" pitchFamily="2" charset="2"/>
              <a:buNone/>
            </a:pPr>
            <a:endParaRPr lang="en-US" altLang="en-US" sz="2000" dirty="0" smtClean="0"/>
          </a:p>
          <a:p>
            <a:pPr>
              <a:buFont typeface="Wingdings" pitchFamily="2" charset="2"/>
              <a:buNone/>
            </a:pPr>
            <a:endParaRPr lang="en-US" altLang="en-US" sz="2000" dirty="0" smtClean="0"/>
          </a:p>
          <a:p>
            <a:endParaRPr lang="en-US" altLang="en-US" sz="2000" dirty="0" smtClean="0"/>
          </a:p>
        </p:txBody>
      </p:sp>
      <p:sp>
        <p:nvSpPr>
          <p:cNvPr id="2" name="Date Placeholder 1"/>
          <p:cNvSpPr>
            <a:spLocks noGrp="1"/>
          </p:cNvSpPr>
          <p:nvPr>
            <p:ph type="dt" sz="half" idx="10"/>
          </p:nvPr>
        </p:nvSpPr>
        <p:spPr/>
        <p:txBody>
          <a:bodyPr/>
          <a:lstStyle/>
          <a:p>
            <a:fld id="{90DC2A9E-C07D-434E-836B-32DAAEC65BB4}"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59</a:t>
            </a:fld>
            <a:endParaRPr lang="en-US"/>
          </a:p>
        </p:txBody>
      </p:sp>
    </p:spTree>
    <p:extLst>
      <p:ext uri="{BB962C8B-B14F-4D97-AF65-F5344CB8AC3E}">
        <p14:creationId xmlns:p14="http://schemas.microsoft.com/office/powerpoint/2010/main" val="1748645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b="1" dirty="0" smtClean="0">
                <a:effectLst>
                  <a:outerShdw blurRad="38100" dist="38100" dir="2700000" algn="tl">
                    <a:srgbClr val="000000">
                      <a:alpha val="43137"/>
                    </a:srgbClr>
                  </a:outerShdw>
                </a:effectLst>
                <a:latin typeface="+mn-lt"/>
              </a:rPr>
              <a:t>Classification </a:t>
            </a:r>
            <a:endParaRPr lang="en-US" sz="3200" b="1" dirty="0">
              <a:effectLst>
                <a:outerShdw blurRad="38100" dist="38100" dir="2700000" algn="tl">
                  <a:srgbClr val="000000">
                    <a:alpha val="43137"/>
                  </a:srgbClr>
                </a:outerShdw>
              </a:effectLst>
              <a:latin typeface="+mn-lt"/>
            </a:endParaRPr>
          </a:p>
        </p:txBody>
      </p:sp>
      <p:sp>
        <p:nvSpPr>
          <p:cNvPr id="5" name="Text Placeholder 4"/>
          <p:cNvSpPr>
            <a:spLocks noGrp="1"/>
          </p:cNvSpPr>
          <p:nvPr>
            <p:ph type="body" idx="1"/>
          </p:nvPr>
        </p:nvSpPr>
        <p:spPr/>
        <p:txBody>
          <a:bodyPr/>
          <a:lstStyle/>
          <a:p>
            <a:r>
              <a:rPr lang="en-US" dirty="0" smtClean="0"/>
              <a:t>Intravascular </a:t>
            </a:r>
            <a:r>
              <a:rPr lang="en-US" dirty="0" err="1" smtClean="0"/>
              <a:t>hemolysis</a:t>
            </a:r>
            <a:endParaRPr lang="en-US" dirty="0"/>
          </a:p>
        </p:txBody>
      </p:sp>
      <p:sp>
        <p:nvSpPr>
          <p:cNvPr id="7" name="Text Placeholder 6"/>
          <p:cNvSpPr>
            <a:spLocks noGrp="1"/>
          </p:cNvSpPr>
          <p:nvPr>
            <p:ph type="body" sz="half" idx="3"/>
          </p:nvPr>
        </p:nvSpPr>
        <p:spPr/>
        <p:txBody>
          <a:bodyPr/>
          <a:lstStyle/>
          <a:p>
            <a:r>
              <a:rPr lang="en-US" dirty="0" err="1" smtClean="0"/>
              <a:t>Extravascular</a:t>
            </a:r>
            <a:r>
              <a:rPr lang="en-US" dirty="0" smtClean="0"/>
              <a:t> </a:t>
            </a:r>
            <a:r>
              <a:rPr lang="en-US" dirty="0" err="1" smtClean="0"/>
              <a:t>hemolysis</a:t>
            </a:r>
            <a:endParaRPr lang="en-US" dirty="0"/>
          </a:p>
        </p:txBody>
      </p:sp>
      <p:sp>
        <p:nvSpPr>
          <p:cNvPr id="6" name="Content Placeholder 5"/>
          <p:cNvSpPr>
            <a:spLocks noGrp="1"/>
          </p:cNvSpPr>
          <p:nvPr>
            <p:ph sz="half" idx="2"/>
          </p:nvPr>
        </p:nvSpPr>
        <p:spPr/>
        <p:txBody>
          <a:bodyPr>
            <a:normAutofit/>
          </a:bodyPr>
          <a:lstStyle/>
          <a:p>
            <a:r>
              <a:rPr lang="en-US" sz="2000" dirty="0" smtClean="0"/>
              <a:t>MAHA</a:t>
            </a:r>
          </a:p>
          <a:p>
            <a:r>
              <a:rPr lang="en-US" sz="2000" dirty="0" smtClean="0"/>
              <a:t>Transfusion </a:t>
            </a:r>
            <a:r>
              <a:rPr lang="en-US" sz="2000" dirty="0" err="1" smtClean="0"/>
              <a:t>rx</a:t>
            </a:r>
            <a:endParaRPr lang="en-US" sz="2000" dirty="0" smtClean="0"/>
          </a:p>
          <a:p>
            <a:r>
              <a:rPr lang="en-US" sz="2000" dirty="0" smtClean="0"/>
              <a:t>PNH</a:t>
            </a:r>
          </a:p>
          <a:p>
            <a:r>
              <a:rPr lang="en-US" sz="2000" dirty="0" smtClean="0"/>
              <a:t>Infections</a:t>
            </a:r>
          </a:p>
          <a:p>
            <a:r>
              <a:rPr lang="en-US" sz="2000" dirty="0" smtClean="0"/>
              <a:t>Snake bite</a:t>
            </a:r>
            <a:endParaRPr lang="en-US" sz="2000" dirty="0"/>
          </a:p>
        </p:txBody>
      </p:sp>
      <p:sp>
        <p:nvSpPr>
          <p:cNvPr id="8" name="Content Placeholder 7"/>
          <p:cNvSpPr>
            <a:spLocks noGrp="1"/>
          </p:cNvSpPr>
          <p:nvPr>
            <p:ph sz="half" idx="4"/>
          </p:nvPr>
        </p:nvSpPr>
        <p:spPr/>
        <p:txBody>
          <a:bodyPr>
            <a:normAutofit/>
          </a:bodyPr>
          <a:lstStyle/>
          <a:p>
            <a:r>
              <a:rPr lang="en-US" sz="2000" dirty="0" err="1" smtClean="0"/>
              <a:t>Hemoglobinopathies</a:t>
            </a:r>
            <a:endParaRPr lang="en-US" sz="2000" dirty="0" smtClean="0"/>
          </a:p>
          <a:p>
            <a:r>
              <a:rPr lang="en-US" sz="2000" dirty="0" err="1" smtClean="0"/>
              <a:t>Enzymopathies</a:t>
            </a:r>
            <a:endParaRPr lang="en-US" sz="2000" dirty="0" smtClean="0"/>
          </a:p>
          <a:p>
            <a:r>
              <a:rPr lang="en-US" sz="2000" dirty="0" smtClean="0"/>
              <a:t>Membrane defects</a:t>
            </a:r>
          </a:p>
          <a:p>
            <a:r>
              <a:rPr lang="en-US" sz="2000" dirty="0" smtClean="0"/>
              <a:t>AIHA</a:t>
            </a:r>
            <a:endParaRPr lang="en-US" sz="2000" dirty="0"/>
          </a:p>
        </p:txBody>
      </p:sp>
      <p:sp>
        <p:nvSpPr>
          <p:cNvPr id="2" name="Date Placeholder 1"/>
          <p:cNvSpPr>
            <a:spLocks noGrp="1"/>
          </p:cNvSpPr>
          <p:nvPr>
            <p:ph type="dt" sz="half" idx="10"/>
          </p:nvPr>
        </p:nvSpPr>
        <p:spPr/>
        <p:txBody>
          <a:bodyPr/>
          <a:lstStyle/>
          <a:p>
            <a:fld id="{D51D539F-D11E-418C-AB52-7BDC2E30F625}"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6</a:t>
            </a:fld>
            <a:endParaRPr lang="en-US"/>
          </a:p>
        </p:txBody>
      </p:sp>
    </p:spTree>
    <p:extLst>
      <p:ext uri="{BB962C8B-B14F-4D97-AF65-F5344CB8AC3E}">
        <p14:creationId xmlns:p14="http://schemas.microsoft.com/office/powerpoint/2010/main" val="83283042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3600" b="1" dirty="0" smtClean="0">
                <a:solidFill>
                  <a:srgbClr val="FF0000"/>
                </a:solidFill>
                <a:effectLst>
                  <a:outerShdw blurRad="38100" dist="38100" dir="2700000" algn="tl">
                    <a:srgbClr val="000000">
                      <a:alpha val="43137"/>
                    </a:srgbClr>
                  </a:outerShdw>
                </a:effectLst>
                <a:latin typeface="Times New Roman" pitchFamily="18" charset="0"/>
              </a:rPr>
              <a:t>Diagnosis</a:t>
            </a:r>
            <a:endParaRPr lang="en-US" sz="3600"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marL="0" indent="0">
              <a:lnSpc>
                <a:spcPct val="150000"/>
              </a:lnSpc>
              <a:buNone/>
            </a:pPr>
            <a:r>
              <a:rPr lang="en-US" sz="2000" b="1" dirty="0"/>
              <a:t>Screening test </a:t>
            </a:r>
            <a:r>
              <a:rPr lang="en-US" sz="2000" dirty="0"/>
              <a:t>of older children can be done by </a:t>
            </a:r>
            <a:r>
              <a:rPr lang="en-US" sz="2000" dirty="0" smtClean="0"/>
              <a:t>solubility test</a:t>
            </a:r>
            <a:r>
              <a:rPr lang="en-US" sz="2000" dirty="0"/>
              <a:t>, early and late sickling test after adding </a:t>
            </a:r>
            <a:r>
              <a:rPr lang="en-US" sz="2000" dirty="0" smtClean="0"/>
              <a:t>sodium </a:t>
            </a:r>
            <a:r>
              <a:rPr lang="en-US" sz="2000" dirty="0" err="1" smtClean="0"/>
              <a:t>metabisulfite</a:t>
            </a:r>
            <a:endParaRPr lang="en-US" sz="2000" dirty="0"/>
          </a:p>
          <a:p>
            <a:pPr marL="0" indent="0">
              <a:lnSpc>
                <a:spcPct val="150000"/>
              </a:lnSpc>
              <a:buNone/>
            </a:pPr>
            <a:r>
              <a:rPr lang="en-US" sz="2000" b="1" dirty="0" smtClean="0"/>
              <a:t>Diagnosis</a:t>
            </a:r>
            <a:r>
              <a:rPr lang="en-US" sz="2000" dirty="0" smtClean="0"/>
              <a:t> </a:t>
            </a:r>
            <a:r>
              <a:rPr lang="en-US" sz="2000" dirty="0"/>
              <a:t>can be confirmed by </a:t>
            </a:r>
            <a:r>
              <a:rPr lang="en-US" sz="2000" dirty="0" err="1"/>
              <a:t>Hb</a:t>
            </a:r>
            <a:r>
              <a:rPr lang="en-US" sz="2000" dirty="0"/>
              <a:t> </a:t>
            </a:r>
            <a:r>
              <a:rPr lang="en-US" sz="2000" dirty="0" smtClean="0"/>
              <a:t>electrophoresis, isoelectric </a:t>
            </a:r>
            <a:r>
              <a:rPr lang="en-US" sz="2000" dirty="0"/>
              <a:t>focusing, high performance liquid </a:t>
            </a:r>
            <a:r>
              <a:rPr lang="en-US" sz="2000" dirty="0" smtClean="0"/>
              <a:t>chromatography, globin </a:t>
            </a:r>
            <a:r>
              <a:rPr lang="en-US" sz="2000" dirty="0"/>
              <a:t>DNA analysis</a:t>
            </a:r>
            <a:r>
              <a:rPr lang="en-US" sz="2000" dirty="0" smtClean="0"/>
              <a:t>.</a:t>
            </a:r>
          </a:p>
          <a:p>
            <a:pPr marL="0" indent="0">
              <a:lnSpc>
                <a:spcPct val="150000"/>
              </a:lnSpc>
              <a:buNone/>
            </a:pPr>
            <a:r>
              <a:rPr lang="en-US" sz="2000" b="1" dirty="0" smtClean="0"/>
              <a:t>Antenatal </a:t>
            </a:r>
            <a:r>
              <a:rPr lang="en-US" sz="2000" b="1" dirty="0"/>
              <a:t>diagnosis </a:t>
            </a:r>
            <a:r>
              <a:rPr lang="en-US" sz="2000" dirty="0"/>
              <a:t>can be done at 8–10 weeks </a:t>
            </a:r>
            <a:r>
              <a:rPr lang="en-US" sz="2000" dirty="0" smtClean="0"/>
              <a:t>of gestation</a:t>
            </a:r>
            <a:r>
              <a:rPr lang="en-US" sz="2000" dirty="0"/>
              <a:t>, with chorionic villus biopsy, or </a:t>
            </a:r>
            <a:r>
              <a:rPr lang="en-US" sz="2000" dirty="0" smtClean="0"/>
              <a:t>amniocentesis.</a:t>
            </a:r>
            <a:r>
              <a:rPr lang="en-US" altLang="en-US" sz="2000" dirty="0">
                <a:latin typeface="Times New Roman" pitchFamily="18" charset="0"/>
                <a:cs typeface="Times New Roman" pitchFamily="18" charset="0"/>
              </a:rPr>
              <a:t> DNA analysis using </a:t>
            </a:r>
            <a:r>
              <a:rPr lang="en-US" altLang="en-US" sz="2000" dirty="0" smtClean="0">
                <a:latin typeface="Times New Roman" pitchFamily="18" charset="0"/>
                <a:cs typeface="Times New Roman" pitchFamily="18" charset="0"/>
              </a:rPr>
              <a:t>PCR.</a:t>
            </a:r>
            <a:endParaRPr lang="en-US" sz="2000" dirty="0"/>
          </a:p>
          <a:p>
            <a:pPr marL="0" indent="0">
              <a:lnSpc>
                <a:spcPct val="150000"/>
              </a:lnSpc>
              <a:buNone/>
            </a:pPr>
            <a:endParaRPr lang="en-US" sz="2000" dirty="0"/>
          </a:p>
        </p:txBody>
      </p:sp>
      <p:sp>
        <p:nvSpPr>
          <p:cNvPr id="4" name="Date Placeholder 3"/>
          <p:cNvSpPr>
            <a:spLocks noGrp="1"/>
          </p:cNvSpPr>
          <p:nvPr>
            <p:ph type="dt" sz="half" idx="10"/>
          </p:nvPr>
        </p:nvSpPr>
        <p:spPr/>
        <p:txBody>
          <a:bodyPr/>
          <a:lstStyle/>
          <a:p>
            <a:fld id="{5B525707-54DF-46E6-8355-91ACDB705476}"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60</a:t>
            </a:fld>
            <a:endParaRPr lang="en-US"/>
          </a:p>
        </p:txBody>
      </p:sp>
    </p:spTree>
    <p:extLst>
      <p:ext uri="{BB962C8B-B14F-4D97-AF65-F5344CB8AC3E}">
        <p14:creationId xmlns:p14="http://schemas.microsoft.com/office/powerpoint/2010/main" val="127901447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Peripheral smear: </a:t>
            </a:r>
            <a:r>
              <a:rPr lang="en-US" dirty="0"/>
              <a:t>Deformed sickle shaped red cells</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677" b="51662"/>
          <a:stretch/>
        </p:blipFill>
        <p:spPr bwMode="auto">
          <a:xfrm>
            <a:off x="1905000" y="1302879"/>
            <a:ext cx="4810125" cy="3878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fld id="{17B4C77A-4A73-4E8D-BA20-329DFFE4014C}"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61</a:t>
            </a:fld>
            <a:endParaRPr lang="en-US"/>
          </a:p>
        </p:txBody>
      </p:sp>
    </p:spTree>
    <p:extLst>
      <p:ext uri="{BB962C8B-B14F-4D97-AF65-F5344CB8AC3E}">
        <p14:creationId xmlns:p14="http://schemas.microsoft.com/office/powerpoint/2010/main" val="8118224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600" b="1" dirty="0">
                <a:solidFill>
                  <a:srgbClr val="FF0000"/>
                </a:solidFill>
                <a:effectLst>
                  <a:outerShdw blurRad="38100" dist="38100" dir="2700000" algn="tl">
                    <a:srgbClr val="000000">
                      <a:alpha val="43137"/>
                    </a:srgbClr>
                  </a:outerShdw>
                </a:effectLst>
              </a:rPr>
              <a:t>Treatment</a:t>
            </a:r>
            <a:endParaRPr lang="en-US" sz="3600"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838200"/>
            <a:ext cx="8458200" cy="4983163"/>
          </a:xfrm>
        </p:spPr>
        <p:txBody>
          <a:bodyPr>
            <a:noAutofit/>
          </a:bodyPr>
          <a:lstStyle/>
          <a:p>
            <a:pPr marL="0" indent="0">
              <a:lnSpc>
                <a:spcPct val="150000"/>
              </a:lnSpc>
              <a:buNone/>
            </a:pPr>
            <a:r>
              <a:rPr lang="en-US" sz="2400" b="1" dirty="0" smtClean="0">
                <a:solidFill>
                  <a:srgbClr val="FF0000"/>
                </a:solidFill>
              </a:rPr>
              <a:t>Painful </a:t>
            </a:r>
            <a:r>
              <a:rPr lang="en-US" sz="2400" b="1" dirty="0">
                <a:solidFill>
                  <a:srgbClr val="FF0000"/>
                </a:solidFill>
              </a:rPr>
              <a:t>Crisis</a:t>
            </a:r>
          </a:p>
          <a:p>
            <a:pPr marL="0" indent="0">
              <a:lnSpc>
                <a:spcPct val="150000"/>
              </a:lnSpc>
              <a:buNone/>
            </a:pPr>
            <a:r>
              <a:rPr lang="en-US" sz="2000" b="1" dirty="0" smtClean="0"/>
              <a:t>Mild pain:  </a:t>
            </a:r>
            <a:r>
              <a:rPr lang="en-US" sz="2000" dirty="0" smtClean="0"/>
              <a:t>codeine</a:t>
            </a:r>
            <a:r>
              <a:rPr lang="en-US" sz="2000" dirty="0"/>
              <a:t>, aspirin, ibuprofen, </a:t>
            </a:r>
            <a:r>
              <a:rPr lang="en-US" sz="2000" dirty="0" smtClean="0"/>
              <a:t>acetaminophen, naproxen.</a:t>
            </a:r>
            <a:endParaRPr lang="en-US" sz="2000" dirty="0"/>
          </a:p>
          <a:p>
            <a:pPr marL="0" indent="0">
              <a:lnSpc>
                <a:spcPct val="150000"/>
              </a:lnSpc>
              <a:buNone/>
            </a:pPr>
            <a:r>
              <a:rPr lang="en-US" sz="2000" b="1" dirty="0"/>
              <a:t>S</a:t>
            </a:r>
            <a:r>
              <a:rPr lang="en-US" sz="2000" b="1" dirty="0" smtClean="0"/>
              <a:t>evere </a:t>
            </a:r>
            <a:r>
              <a:rPr lang="en-US" sz="2000" b="1" dirty="0"/>
              <a:t>pain: </a:t>
            </a:r>
            <a:r>
              <a:rPr lang="en-US" sz="2000" dirty="0" err="1"/>
              <a:t>meperidine</a:t>
            </a:r>
            <a:r>
              <a:rPr lang="en-US" sz="2000" dirty="0"/>
              <a:t>, ketorolac, </a:t>
            </a:r>
            <a:r>
              <a:rPr lang="en-US" sz="2000" dirty="0" err="1" smtClean="0"/>
              <a:t>tolmetin</a:t>
            </a:r>
            <a:r>
              <a:rPr lang="en-US" sz="2000" dirty="0" smtClean="0"/>
              <a:t>, oxycodone. </a:t>
            </a:r>
            <a:endParaRPr lang="en-US" sz="2000" dirty="0"/>
          </a:p>
          <a:p>
            <a:pPr marL="0" indent="0">
              <a:lnSpc>
                <a:spcPct val="150000"/>
              </a:lnSpc>
              <a:buNone/>
            </a:pPr>
            <a:r>
              <a:rPr lang="en-US" sz="2000" b="1" dirty="0" smtClean="0"/>
              <a:t>Vasodilators </a:t>
            </a:r>
            <a:r>
              <a:rPr lang="en-US" sz="2000" b="1" dirty="0"/>
              <a:t>:</a:t>
            </a:r>
            <a:r>
              <a:rPr lang="en-US" sz="2000" b="1" dirty="0" smtClean="0"/>
              <a:t> </a:t>
            </a:r>
            <a:r>
              <a:rPr lang="en-US" sz="2000" dirty="0" err="1"/>
              <a:t>Pentoxifylline</a:t>
            </a:r>
            <a:r>
              <a:rPr lang="en-US" sz="2000" dirty="0"/>
              <a:t>, </a:t>
            </a:r>
            <a:r>
              <a:rPr lang="en-US" sz="2000" dirty="0" err="1"/>
              <a:t>nifedipine</a:t>
            </a:r>
            <a:r>
              <a:rPr lang="en-US" sz="2000" dirty="0"/>
              <a:t>, </a:t>
            </a:r>
            <a:r>
              <a:rPr lang="en-US" sz="2000" dirty="0" smtClean="0"/>
              <a:t>and </a:t>
            </a:r>
            <a:r>
              <a:rPr lang="en-US" sz="2000" dirty="0" err="1" smtClean="0"/>
              <a:t>buflomedil</a:t>
            </a:r>
            <a:r>
              <a:rPr lang="en-US" sz="2000" dirty="0" smtClean="0"/>
              <a:t> increase microvascular </a:t>
            </a:r>
            <a:r>
              <a:rPr lang="en-US" sz="2000" dirty="0"/>
              <a:t>circulation</a:t>
            </a:r>
          </a:p>
          <a:p>
            <a:pPr marL="0" indent="0">
              <a:lnSpc>
                <a:spcPct val="150000"/>
              </a:lnSpc>
              <a:buNone/>
            </a:pPr>
            <a:r>
              <a:rPr lang="en-US" sz="2000" b="1" dirty="0" smtClean="0"/>
              <a:t>Blood transfusion: </a:t>
            </a:r>
            <a:r>
              <a:rPr lang="en-US" sz="2000" dirty="0" smtClean="0"/>
              <a:t>increases </a:t>
            </a:r>
            <a:r>
              <a:rPr lang="en-US" sz="2000" dirty="0"/>
              <a:t>oxygen saturation </a:t>
            </a:r>
            <a:r>
              <a:rPr lang="en-US" sz="2000" dirty="0" smtClean="0"/>
              <a:t>thereby reversing </a:t>
            </a:r>
            <a:r>
              <a:rPr lang="en-US" sz="2000" dirty="0"/>
              <a:t>sickling process and relieves obstruction </a:t>
            </a:r>
            <a:r>
              <a:rPr lang="en-US" sz="2000" dirty="0" smtClean="0"/>
              <a:t>to microvascular </a:t>
            </a:r>
            <a:r>
              <a:rPr lang="en-US" sz="2000" dirty="0"/>
              <a:t>bed</a:t>
            </a:r>
          </a:p>
          <a:p>
            <a:pPr marL="0" indent="0">
              <a:lnSpc>
                <a:spcPct val="150000"/>
              </a:lnSpc>
              <a:buNone/>
            </a:pPr>
            <a:r>
              <a:rPr lang="en-US" sz="2000" b="1" dirty="0" err="1" smtClean="0"/>
              <a:t>Hydroxyurea</a:t>
            </a:r>
            <a:r>
              <a:rPr lang="en-US" sz="2000" b="1" dirty="0" smtClean="0"/>
              <a:t>: </a:t>
            </a:r>
            <a:r>
              <a:rPr lang="en-US" sz="2000" dirty="0" smtClean="0"/>
              <a:t>leads </a:t>
            </a:r>
            <a:r>
              <a:rPr lang="en-US" sz="2000" dirty="0"/>
              <a:t>to increase in </a:t>
            </a:r>
            <a:r>
              <a:rPr lang="en-US" sz="2000" dirty="0" err="1"/>
              <a:t>Hb“F</a:t>
            </a:r>
            <a:r>
              <a:rPr lang="en-US" sz="2000" dirty="0"/>
              <a:t>”, </a:t>
            </a:r>
            <a:r>
              <a:rPr lang="en-US" sz="2000" dirty="0" smtClean="0"/>
              <a:t>which ameliorates </a:t>
            </a:r>
            <a:r>
              <a:rPr lang="en-US" sz="2000" dirty="0"/>
              <a:t>the severity of SCD</a:t>
            </a:r>
          </a:p>
          <a:p>
            <a:pPr marL="0" indent="0">
              <a:lnSpc>
                <a:spcPct val="150000"/>
              </a:lnSpc>
              <a:buNone/>
            </a:pPr>
            <a:r>
              <a:rPr lang="en-US" sz="2000" b="1" dirty="0" smtClean="0"/>
              <a:t>Zinc:  </a:t>
            </a:r>
            <a:r>
              <a:rPr lang="en-US" sz="2000" dirty="0"/>
              <a:t>10–15 mg </a:t>
            </a:r>
            <a:r>
              <a:rPr lang="en-US" sz="2000" dirty="0" smtClean="0"/>
              <a:t>seems </a:t>
            </a:r>
            <a:r>
              <a:rPr lang="en-US" sz="2000" dirty="0"/>
              <a:t>to be beneficial. It prolongs red cell life </a:t>
            </a:r>
            <a:r>
              <a:rPr lang="en-US" sz="2000" dirty="0" smtClean="0"/>
              <a:t>span. Zinc </a:t>
            </a:r>
            <a:r>
              <a:rPr lang="en-US" sz="2000" dirty="0"/>
              <a:t>has membrane-modifying effect thus it </a:t>
            </a:r>
            <a:r>
              <a:rPr lang="en-US" sz="2000" dirty="0" smtClean="0"/>
              <a:t>reduces irreversibly </a:t>
            </a:r>
            <a:r>
              <a:rPr lang="en-US" sz="2000" dirty="0"/>
              <a:t>sickled cells. </a:t>
            </a:r>
            <a:r>
              <a:rPr lang="en-US" sz="2000" dirty="0" smtClean="0"/>
              <a:t>Zinc </a:t>
            </a:r>
            <a:r>
              <a:rPr lang="en-US" sz="2000" dirty="0"/>
              <a:t>also causes maturation of gonads </a:t>
            </a:r>
            <a:r>
              <a:rPr lang="en-US" sz="2000" dirty="0" smtClean="0"/>
              <a:t>and may </a:t>
            </a:r>
            <a:r>
              <a:rPr lang="en-US" sz="2000" dirty="0"/>
              <a:t>be of help in delayed sexual growth.</a:t>
            </a:r>
          </a:p>
        </p:txBody>
      </p:sp>
      <p:sp>
        <p:nvSpPr>
          <p:cNvPr id="4" name="Date Placeholder 3"/>
          <p:cNvSpPr>
            <a:spLocks noGrp="1"/>
          </p:cNvSpPr>
          <p:nvPr>
            <p:ph type="dt" sz="half" idx="10"/>
          </p:nvPr>
        </p:nvSpPr>
        <p:spPr/>
        <p:txBody>
          <a:bodyPr/>
          <a:lstStyle/>
          <a:p>
            <a:fld id="{B8AFE5FE-0D7A-4F9A-B42F-12A5269DE08F}"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62</a:t>
            </a:fld>
            <a:endParaRPr lang="en-US"/>
          </a:p>
        </p:txBody>
      </p:sp>
    </p:spTree>
    <p:extLst>
      <p:ext uri="{BB962C8B-B14F-4D97-AF65-F5344CB8AC3E}">
        <p14:creationId xmlns:p14="http://schemas.microsoft.com/office/powerpoint/2010/main" val="12952234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FF0000"/>
                </a:solidFill>
                <a:effectLst>
                  <a:outerShdw blurRad="38100" dist="38100" dir="2700000" algn="tl">
                    <a:srgbClr val="000000">
                      <a:alpha val="43137"/>
                    </a:srgbClr>
                  </a:outerShdw>
                </a:effectLst>
                <a:latin typeface="+mn-lt"/>
              </a:rPr>
              <a:t>Prevention</a:t>
            </a:r>
            <a:br>
              <a:rPr lang="en-US" b="1" dirty="0">
                <a:solidFill>
                  <a:srgbClr val="FF0000"/>
                </a:solidFill>
                <a:effectLst>
                  <a:outerShdw blurRad="38100" dist="38100" dir="2700000" algn="tl">
                    <a:srgbClr val="000000">
                      <a:alpha val="43137"/>
                    </a:srgbClr>
                  </a:outerShdw>
                </a:effectLst>
                <a:latin typeface="+mn-lt"/>
              </a:rPr>
            </a:br>
            <a:endParaRPr lang="en-US" b="1" dirty="0">
              <a:solidFill>
                <a:srgbClr val="FF0000"/>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457200" y="960437"/>
            <a:ext cx="8229600" cy="5364163"/>
          </a:xfrm>
        </p:spPr>
        <p:txBody>
          <a:bodyPr>
            <a:normAutofit/>
          </a:bodyPr>
          <a:lstStyle/>
          <a:p>
            <a:pPr marL="0" indent="0">
              <a:buNone/>
            </a:pPr>
            <a:r>
              <a:rPr lang="en-US" sz="2000" b="1" dirty="0" smtClean="0"/>
              <a:t>Avoid precipitating </a:t>
            </a:r>
            <a:r>
              <a:rPr lang="en-US" sz="2000" b="1" dirty="0"/>
              <a:t>factors </a:t>
            </a:r>
            <a:r>
              <a:rPr lang="en-US" sz="2000" dirty="0"/>
              <a:t>for </a:t>
            </a:r>
            <a:r>
              <a:rPr lang="en-US" sz="2000" dirty="0" smtClean="0"/>
              <a:t>crisis- Exposure </a:t>
            </a:r>
            <a:r>
              <a:rPr lang="en-US" sz="2000" dirty="0"/>
              <a:t>to hypoxia, dehydration, extreme </a:t>
            </a:r>
            <a:r>
              <a:rPr lang="en-US" sz="2000" dirty="0" smtClean="0"/>
              <a:t>cold, extreme </a:t>
            </a:r>
            <a:r>
              <a:rPr lang="en-US" sz="2000" dirty="0"/>
              <a:t>heat, change in altitude, infections </a:t>
            </a:r>
          </a:p>
          <a:p>
            <a:pPr marL="0" indent="0">
              <a:buNone/>
            </a:pPr>
            <a:r>
              <a:rPr lang="en-US" sz="2000" b="1" dirty="0" smtClean="0"/>
              <a:t>Avoid Dehydration </a:t>
            </a:r>
            <a:r>
              <a:rPr lang="en-US" sz="2000" dirty="0"/>
              <a:t>and loss of electrolytes may lead to </a:t>
            </a:r>
            <a:r>
              <a:rPr lang="en-US" sz="2000" dirty="0" smtClean="0"/>
              <a:t>red cell </a:t>
            </a:r>
            <a:r>
              <a:rPr lang="en-US" sz="2000" dirty="0"/>
              <a:t>dehydration precipitating sickling </a:t>
            </a:r>
            <a:r>
              <a:rPr lang="en-US" sz="2000" dirty="0" smtClean="0"/>
              <a:t>process</a:t>
            </a:r>
          </a:p>
          <a:p>
            <a:pPr marL="0" indent="0">
              <a:buNone/>
            </a:pPr>
            <a:r>
              <a:rPr lang="en-US" sz="2000" b="1" dirty="0" smtClean="0"/>
              <a:t>Parent’s </a:t>
            </a:r>
            <a:r>
              <a:rPr lang="en-US" sz="2000" b="1" dirty="0"/>
              <a:t>education </a:t>
            </a:r>
            <a:endParaRPr lang="en-US" sz="2000" b="1" dirty="0" smtClean="0"/>
          </a:p>
          <a:p>
            <a:pPr marL="0" indent="0">
              <a:buNone/>
            </a:pPr>
            <a:r>
              <a:rPr lang="en-US" sz="2000" b="1" dirty="0" smtClean="0"/>
              <a:t>Immunization: </a:t>
            </a:r>
            <a:r>
              <a:rPr lang="en-US" sz="2000" dirty="0" smtClean="0"/>
              <a:t>pneumococcal and </a:t>
            </a:r>
            <a:r>
              <a:rPr lang="en-US" sz="2000" dirty="0" err="1"/>
              <a:t>Influenzae</a:t>
            </a:r>
            <a:r>
              <a:rPr lang="en-US" sz="2000" dirty="0"/>
              <a:t> (</a:t>
            </a:r>
            <a:r>
              <a:rPr lang="en-US" sz="2000" dirty="0" err="1"/>
              <a:t>Hib</a:t>
            </a:r>
            <a:r>
              <a:rPr lang="en-US" sz="2000" dirty="0"/>
              <a:t>) </a:t>
            </a:r>
            <a:r>
              <a:rPr lang="en-US" sz="2000" dirty="0" smtClean="0"/>
              <a:t>vaccine at </a:t>
            </a:r>
            <a:r>
              <a:rPr lang="en-US" sz="2000" dirty="0"/>
              <a:t>age of 6 weeks, 10 weeks, 14 weeks, booster at </a:t>
            </a:r>
            <a:r>
              <a:rPr lang="en-US" sz="2000" dirty="0" smtClean="0"/>
              <a:t>18 months</a:t>
            </a:r>
            <a:r>
              <a:rPr lang="en-US" sz="2000" dirty="0"/>
              <a:t>. </a:t>
            </a:r>
            <a:r>
              <a:rPr lang="en-US" sz="2000" dirty="0" smtClean="0"/>
              <a:t>Hepatitis </a:t>
            </a:r>
            <a:r>
              <a:rPr lang="en-US" sz="2000" dirty="0"/>
              <a:t>B vaccine </a:t>
            </a:r>
            <a:r>
              <a:rPr lang="en-US" sz="2000" dirty="0" smtClean="0"/>
              <a:t>at birth</a:t>
            </a:r>
            <a:r>
              <a:rPr lang="en-US" sz="2000" dirty="0"/>
              <a:t>, 6 weeks, 6 months, booster every 5 years</a:t>
            </a:r>
          </a:p>
          <a:p>
            <a:pPr marL="0" indent="0">
              <a:buNone/>
            </a:pPr>
            <a:r>
              <a:rPr lang="en-US" sz="2000" dirty="0" smtClean="0"/>
              <a:t>Hemoglobin </a:t>
            </a:r>
            <a:r>
              <a:rPr lang="en-US" sz="2000" dirty="0"/>
              <a:t>levels should be maintained at 10–12 g/dl.</a:t>
            </a:r>
          </a:p>
          <a:p>
            <a:pPr marL="0" indent="0">
              <a:buNone/>
            </a:pPr>
            <a:r>
              <a:rPr lang="en-US" sz="2000" b="1" dirty="0" smtClean="0"/>
              <a:t>Folate </a:t>
            </a:r>
            <a:r>
              <a:rPr lang="en-US" sz="2000" b="1" dirty="0"/>
              <a:t>supplementation </a:t>
            </a:r>
            <a:endParaRPr lang="en-US" sz="2000" b="1" dirty="0" smtClean="0"/>
          </a:p>
          <a:p>
            <a:pPr marL="0" indent="0">
              <a:buNone/>
            </a:pPr>
            <a:r>
              <a:rPr lang="en-US" sz="2000" b="1" dirty="0" smtClean="0"/>
              <a:t>Genetic </a:t>
            </a:r>
            <a:r>
              <a:rPr lang="en-US" sz="2000" b="1" dirty="0"/>
              <a:t>counseling and mass education </a:t>
            </a:r>
            <a:r>
              <a:rPr lang="en-US" sz="2000" dirty="0"/>
              <a:t>of high-risk</a:t>
            </a:r>
          </a:p>
          <a:p>
            <a:pPr marL="0" indent="0">
              <a:buNone/>
            </a:pPr>
            <a:r>
              <a:rPr lang="en-US" altLang="en-US" sz="2000" b="1" dirty="0">
                <a:cs typeface="Times New Roman" pitchFamily="18" charset="0"/>
              </a:rPr>
              <a:t>Oral penicillin prophylaxis </a:t>
            </a:r>
            <a:r>
              <a:rPr lang="en-US" altLang="en-US" sz="2000" dirty="0" smtClean="0">
                <a:cs typeface="Times New Roman" pitchFamily="18" charset="0"/>
              </a:rPr>
              <a:t>. </a:t>
            </a:r>
            <a:r>
              <a:rPr lang="en-US" sz="2000" dirty="0" smtClean="0"/>
              <a:t>Newborn </a:t>
            </a:r>
            <a:r>
              <a:rPr lang="en-US" sz="2000" dirty="0"/>
              <a:t>with SCD should </a:t>
            </a:r>
            <a:r>
              <a:rPr lang="en-US" sz="2000" dirty="0" smtClean="0"/>
              <a:t>be given </a:t>
            </a:r>
            <a:r>
              <a:rPr lang="en-US" sz="2000" dirty="0"/>
              <a:t>oral penicillin 125 mg, twice a day, up to the </a:t>
            </a:r>
            <a:r>
              <a:rPr lang="en-US" sz="2000" dirty="0" smtClean="0"/>
              <a:t>age of </a:t>
            </a:r>
            <a:r>
              <a:rPr lang="en-US" sz="2000" dirty="0"/>
              <a:t>3 years. Oral penicillin 250 mg, twice a day should </a:t>
            </a:r>
            <a:r>
              <a:rPr lang="en-US" sz="2000" dirty="0" smtClean="0"/>
              <a:t>be given </a:t>
            </a:r>
            <a:r>
              <a:rPr lang="en-US" sz="2000" dirty="0"/>
              <a:t>to children above 3 years</a:t>
            </a:r>
          </a:p>
          <a:p>
            <a:pPr marL="0" indent="0">
              <a:buNone/>
            </a:pPr>
            <a:endParaRPr lang="en-US" sz="2000" dirty="0"/>
          </a:p>
        </p:txBody>
      </p:sp>
      <p:sp>
        <p:nvSpPr>
          <p:cNvPr id="4" name="Date Placeholder 3"/>
          <p:cNvSpPr>
            <a:spLocks noGrp="1"/>
          </p:cNvSpPr>
          <p:nvPr>
            <p:ph type="dt" sz="half" idx="10"/>
          </p:nvPr>
        </p:nvSpPr>
        <p:spPr/>
        <p:txBody>
          <a:bodyPr/>
          <a:lstStyle/>
          <a:p>
            <a:fld id="{2EC103C2-0D4C-4C5B-9D84-4CF00A01A825}"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63</a:t>
            </a:fld>
            <a:endParaRPr lang="en-US"/>
          </a:p>
        </p:txBody>
      </p:sp>
    </p:spTree>
    <p:extLst>
      <p:ext uri="{BB962C8B-B14F-4D97-AF65-F5344CB8AC3E}">
        <p14:creationId xmlns:p14="http://schemas.microsoft.com/office/powerpoint/2010/main" val="2862959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304800"/>
            <a:ext cx="8077200" cy="6096000"/>
          </a:xfrm>
        </p:spPr>
        <p:txBody>
          <a:bodyPr>
            <a:normAutofit fontScale="92500" lnSpcReduction="10000"/>
          </a:bodyPr>
          <a:lstStyle/>
          <a:p>
            <a:pPr marL="812800" indent="-812800">
              <a:lnSpc>
                <a:spcPct val="90000"/>
              </a:lnSpc>
              <a:buFont typeface="Wingdings" pitchFamily="2" charset="2"/>
              <a:buNone/>
              <a:defRPr/>
            </a:pPr>
            <a:r>
              <a:rPr lang="en-US" sz="2400" b="1" dirty="0" smtClean="0"/>
              <a:t>Newer Treatment</a:t>
            </a:r>
            <a:r>
              <a:rPr lang="en-US" sz="2400" dirty="0" smtClean="0"/>
              <a:t>:</a:t>
            </a:r>
          </a:p>
          <a:p>
            <a:pPr marL="812800" indent="-812800">
              <a:lnSpc>
                <a:spcPct val="90000"/>
              </a:lnSpc>
              <a:buFont typeface="Wingdings" pitchFamily="2" charset="2"/>
              <a:buNone/>
              <a:defRPr/>
            </a:pPr>
            <a:endParaRPr lang="en-US" sz="2400" dirty="0" smtClean="0"/>
          </a:p>
          <a:p>
            <a:pPr marL="812800" indent="-812800">
              <a:lnSpc>
                <a:spcPct val="90000"/>
              </a:lnSpc>
              <a:buClr>
                <a:schemeClr val="tx1"/>
              </a:buClr>
              <a:buFontTx/>
              <a:buAutoNum type="romanUcPeriod"/>
              <a:defRPr/>
            </a:pPr>
            <a:r>
              <a:rPr lang="en-US" sz="2000" dirty="0" smtClean="0"/>
              <a:t>Agents stimulating </a:t>
            </a:r>
            <a:r>
              <a:rPr lang="en-US" sz="2000" dirty="0" err="1" smtClean="0"/>
              <a:t>Hb</a:t>
            </a:r>
            <a:r>
              <a:rPr lang="en-US" sz="2000" dirty="0" smtClean="0"/>
              <a:t> F</a:t>
            </a:r>
          </a:p>
          <a:p>
            <a:pPr marL="1524000" lvl="2" indent="-609600">
              <a:lnSpc>
                <a:spcPct val="90000"/>
              </a:lnSpc>
              <a:buClr>
                <a:schemeClr val="tx1"/>
              </a:buClr>
              <a:defRPr/>
            </a:pPr>
            <a:r>
              <a:rPr lang="en-US" sz="2000" dirty="0" err="1" smtClean="0"/>
              <a:t>Hydroxy</a:t>
            </a:r>
            <a:r>
              <a:rPr lang="en-US" sz="2000" dirty="0" smtClean="0"/>
              <a:t> urea</a:t>
            </a:r>
          </a:p>
          <a:p>
            <a:pPr marL="1524000" lvl="2" indent="-609600">
              <a:lnSpc>
                <a:spcPct val="90000"/>
              </a:lnSpc>
              <a:buClr>
                <a:schemeClr val="tx1"/>
              </a:buClr>
              <a:defRPr/>
            </a:pPr>
            <a:r>
              <a:rPr lang="en-US" sz="2000" dirty="0" smtClean="0"/>
              <a:t>5 – </a:t>
            </a:r>
            <a:r>
              <a:rPr lang="en-US" sz="2000" dirty="0" err="1" smtClean="0"/>
              <a:t>aza</a:t>
            </a:r>
            <a:r>
              <a:rPr lang="en-US" sz="2000" dirty="0" smtClean="0"/>
              <a:t> </a:t>
            </a:r>
            <a:r>
              <a:rPr lang="en-US" sz="2000" dirty="0" err="1" smtClean="0"/>
              <a:t>cytidene</a:t>
            </a:r>
            <a:endParaRPr lang="en-US" sz="2000" dirty="0" smtClean="0"/>
          </a:p>
          <a:p>
            <a:pPr marL="1524000" lvl="2" indent="-609600">
              <a:lnSpc>
                <a:spcPct val="90000"/>
              </a:lnSpc>
              <a:buClr>
                <a:schemeClr val="tx1"/>
              </a:buClr>
              <a:defRPr/>
            </a:pPr>
            <a:r>
              <a:rPr lang="en-US" sz="2000" dirty="0" err="1" smtClean="0"/>
              <a:t>Butyrates</a:t>
            </a:r>
            <a:endParaRPr lang="en-US" sz="2000" dirty="0" smtClean="0"/>
          </a:p>
          <a:p>
            <a:pPr marL="1524000" lvl="2" indent="-609600">
              <a:lnSpc>
                <a:spcPct val="90000"/>
              </a:lnSpc>
              <a:buClr>
                <a:schemeClr val="tx1"/>
              </a:buClr>
              <a:buFont typeface="Wingdings" pitchFamily="2" charset="2"/>
              <a:buNone/>
              <a:defRPr/>
            </a:pPr>
            <a:endParaRPr lang="en-US" sz="2000" dirty="0" smtClean="0"/>
          </a:p>
          <a:p>
            <a:pPr marL="812800" indent="-812800">
              <a:lnSpc>
                <a:spcPct val="90000"/>
              </a:lnSpc>
              <a:buClr>
                <a:schemeClr val="tx1"/>
              </a:buClr>
              <a:buFontTx/>
              <a:buAutoNum type="romanUcPeriod"/>
              <a:defRPr/>
            </a:pPr>
            <a:r>
              <a:rPr lang="en-US" sz="2000" dirty="0" smtClean="0"/>
              <a:t>Agents </a:t>
            </a:r>
            <a:r>
              <a:rPr lang="en-US" sz="2000" dirty="0" smtClean="0">
                <a:cs typeface="Times New Roman" pitchFamily="18" charset="0"/>
              </a:rPr>
              <a:t>↓ </a:t>
            </a:r>
            <a:r>
              <a:rPr lang="en-US" sz="2000" dirty="0" err="1" smtClean="0">
                <a:cs typeface="Times New Roman" pitchFamily="18" charset="0"/>
              </a:rPr>
              <a:t>Hbs</a:t>
            </a:r>
            <a:r>
              <a:rPr lang="en-US" sz="2000" dirty="0" smtClean="0">
                <a:cs typeface="Times New Roman" pitchFamily="18" charset="0"/>
              </a:rPr>
              <a:t> concentration</a:t>
            </a:r>
          </a:p>
          <a:p>
            <a:pPr marL="1524000" lvl="2" indent="-609600">
              <a:lnSpc>
                <a:spcPct val="90000"/>
              </a:lnSpc>
              <a:buClr>
                <a:schemeClr val="tx1"/>
              </a:buClr>
              <a:defRPr/>
            </a:pPr>
            <a:r>
              <a:rPr lang="en-US" sz="2000" dirty="0" smtClean="0">
                <a:cs typeface="Times New Roman" pitchFamily="18" charset="0"/>
              </a:rPr>
              <a:t>DDAVP</a:t>
            </a:r>
          </a:p>
          <a:p>
            <a:pPr marL="1524000" lvl="2" indent="-609600">
              <a:lnSpc>
                <a:spcPct val="90000"/>
              </a:lnSpc>
              <a:buClr>
                <a:schemeClr val="tx1"/>
              </a:buClr>
              <a:defRPr/>
            </a:pPr>
            <a:r>
              <a:rPr lang="en-US" sz="2000" dirty="0" err="1" smtClean="0">
                <a:cs typeface="Times New Roman" pitchFamily="18" charset="0"/>
              </a:rPr>
              <a:t>Nifedepine</a:t>
            </a:r>
            <a:r>
              <a:rPr lang="en-US" sz="2000" dirty="0" smtClean="0">
                <a:cs typeface="Times New Roman" pitchFamily="18" charset="0"/>
              </a:rPr>
              <a:t>, </a:t>
            </a:r>
            <a:r>
              <a:rPr lang="en-US" sz="2000" dirty="0" err="1" smtClean="0">
                <a:cs typeface="Times New Roman" pitchFamily="18" charset="0"/>
              </a:rPr>
              <a:t>verapamil</a:t>
            </a:r>
            <a:endParaRPr lang="en-US" sz="2000" dirty="0" smtClean="0">
              <a:cs typeface="Times New Roman" pitchFamily="18" charset="0"/>
            </a:endParaRPr>
          </a:p>
          <a:p>
            <a:pPr marL="1524000" lvl="2" indent="-609600">
              <a:lnSpc>
                <a:spcPct val="90000"/>
              </a:lnSpc>
              <a:buClr>
                <a:schemeClr val="tx1"/>
              </a:buClr>
              <a:buFont typeface="Wingdings" pitchFamily="2" charset="2"/>
              <a:buNone/>
              <a:defRPr/>
            </a:pPr>
            <a:endParaRPr lang="en-US" sz="2000" dirty="0" smtClean="0">
              <a:cs typeface="Times New Roman" pitchFamily="18" charset="0"/>
            </a:endParaRPr>
          </a:p>
          <a:p>
            <a:pPr marL="812800" indent="-812800">
              <a:lnSpc>
                <a:spcPct val="90000"/>
              </a:lnSpc>
              <a:buClr>
                <a:schemeClr val="tx1"/>
              </a:buClr>
              <a:buFontTx/>
              <a:buAutoNum type="romanUcPeriod"/>
              <a:defRPr/>
            </a:pPr>
            <a:r>
              <a:rPr lang="en-US" sz="2000" dirty="0" smtClean="0">
                <a:cs typeface="Times New Roman" pitchFamily="18" charset="0"/>
              </a:rPr>
              <a:t>Membrane active agents – Zinc</a:t>
            </a:r>
          </a:p>
          <a:p>
            <a:pPr marL="812800" indent="-812800">
              <a:lnSpc>
                <a:spcPct val="90000"/>
              </a:lnSpc>
              <a:buClr>
                <a:schemeClr val="tx1"/>
              </a:buClr>
              <a:buFontTx/>
              <a:buAutoNum type="romanUcPeriod"/>
              <a:defRPr/>
            </a:pPr>
            <a:endParaRPr lang="en-US" sz="2000" dirty="0" smtClean="0">
              <a:cs typeface="Times New Roman" pitchFamily="18" charset="0"/>
            </a:endParaRPr>
          </a:p>
          <a:p>
            <a:pPr marL="812800" indent="-812800">
              <a:lnSpc>
                <a:spcPct val="90000"/>
              </a:lnSpc>
              <a:buClr>
                <a:schemeClr val="tx1"/>
              </a:buClr>
              <a:buFontTx/>
              <a:buAutoNum type="romanUcPeriod"/>
              <a:defRPr/>
            </a:pPr>
            <a:r>
              <a:rPr lang="en-US" sz="2000" dirty="0" smtClean="0">
                <a:cs typeface="Times New Roman" pitchFamily="18" charset="0"/>
              </a:rPr>
              <a:t> </a:t>
            </a:r>
            <a:r>
              <a:rPr lang="en-US" sz="2000" dirty="0" err="1" smtClean="0">
                <a:cs typeface="Times New Roman" pitchFamily="18" charset="0"/>
              </a:rPr>
              <a:t>Hb</a:t>
            </a:r>
            <a:r>
              <a:rPr lang="en-US" sz="2000" dirty="0" smtClean="0">
                <a:cs typeface="Times New Roman" pitchFamily="18" charset="0"/>
              </a:rPr>
              <a:t> solubility increasing agents</a:t>
            </a:r>
          </a:p>
          <a:p>
            <a:pPr marL="1524000" lvl="2" indent="-609600">
              <a:lnSpc>
                <a:spcPct val="90000"/>
              </a:lnSpc>
              <a:buClr>
                <a:schemeClr val="tx1"/>
              </a:buClr>
              <a:defRPr/>
            </a:pPr>
            <a:r>
              <a:rPr lang="en-US" sz="2000" dirty="0" err="1" smtClean="0">
                <a:cs typeface="Times New Roman" pitchFamily="18" charset="0"/>
              </a:rPr>
              <a:t>Cyanate</a:t>
            </a:r>
            <a:endParaRPr lang="en-US" sz="2000" dirty="0" smtClean="0">
              <a:cs typeface="Times New Roman" pitchFamily="18" charset="0"/>
            </a:endParaRPr>
          </a:p>
          <a:p>
            <a:pPr marL="1524000" lvl="2" indent="-609600">
              <a:lnSpc>
                <a:spcPct val="90000"/>
              </a:lnSpc>
              <a:buClr>
                <a:schemeClr val="tx1"/>
              </a:buClr>
              <a:defRPr/>
            </a:pPr>
            <a:r>
              <a:rPr lang="en-US" sz="2000" dirty="0" smtClean="0">
                <a:cs typeface="Times New Roman" pitchFamily="18" charset="0"/>
              </a:rPr>
              <a:t>Urea</a:t>
            </a:r>
          </a:p>
          <a:p>
            <a:pPr marL="1524000" lvl="2" indent="-609600">
              <a:lnSpc>
                <a:spcPct val="90000"/>
              </a:lnSpc>
              <a:buClr>
                <a:schemeClr val="tx1"/>
              </a:buClr>
              <a:defRPr/>
            </a:pPr>
            <a:r>
              <a:rPr lang="en-US" sz="2000" dirty="0" smtClean="0">
                <a:cs typeface="Times New Roman" pitchFamily="18" charset="0"/>
              </a:rPr>
              <a:t>Phenyl alanine</a:t>
            </a:r>
          </a:p>
          <a:p>
            <a:pPr marL="1524000" lvl="2" indent="-609600">
              <a:lnSpc>
                <a:spcPct val="90000"/>
              </a:lnSpc>
              <a:buClr>
                <a:schemeClr val="tx1"/>
              </a:buClr>
              <a:defRPr/>
            </a:pPr>
            <a:endParaRPr lang="en-US" sz="2000" dirty="0" smtClean="0">
              <a:cs typeface="Times New Roman" pitchFamily="18" charset="0"/>
            </a:endParaRPr>
          </a:p>
          <a:p>
            <a:pPr marL="0" indent="0">
              <a:buNone/>
            </a:pPr>
            <a:r>
              <a:rPr lang="en-US" sz="2000" b="1" dirty="0" smtClean="0">
                <a:cs typeface="Times New Roman" pitchFamily="18" charset="0"/>
              </a:rPr>
              <a:t>Bone marrow transplantation</a:t>
            </a:r>
            <a:r>
              <a:rPr lang="en-US" sz="2000" b="1" dirty="0"/>
              <a:t> </a:t>
            </a:r>
            <a:r>
              <a:rPr lang="en-US" sz="2000" dirty="0"/>
              <a:t>has potential cure. Today it </a:t>
            </a:r>
            <a:r>
              <a:rPr lang="en-US" sz="2000" dirty="0" smtClean="0"/>
              <a:t>is controversial</a:t>
            </a:r>
            <a:r>
              <a:rPr lang="en-US" sz="2000" dirty="0"/>
              <a:t>, needs expertise, and is very expensive</a:t>
            </a:r>
            <a:endParaRPr lang="en-US" sz="2000" dirty="0" smtClean="0">
              <a:cs typeface="Times New Roman" pitchFamily="18" charset="0"/>
            </a:endParaRPr>
          </a:p>
          <a:p>
            <a:pPr>
              <a:defRPr/>
            </a:pPr>
            <a:endParaRPr lang="en-US" sz="2000" dirty="0"/>
          </a:p>
        </p:txBody>
      </p:sp>
      <p:sp>
        <p:nvSpPr>
          <p:cNvPr id="2" name="Date Placeholder 1"/>
          <p:cNvSpPr>
            <a:spLocks noGrp="1"/>
          </p:cNvSpPr>
          <p:nvPr>
            <p:ph type="dt" sz="half" idx="10"/>
          </p:nvPr>
        </p:nvSpPr>
        <p:spPr/>
        <p:txBody>
          <a:bodyPr/>
          <a:lstStyle/>
          <a:p>
            <a:fld id="{0BB19C97-F2F8-4BD6-AC5A-6F48A0BC0DA3}"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64</a:t>
            </a:fld>
            <a:endParaRPr lang="en-US"/>
          </a:p>
        </p:txBody>
      </p:sp>
    </p:spTree>
    <p:extLst>
      <p:ext uri="{BB962C8B-B14F-4D97-AF65-F5344CB8AC3E}">
        <p14:creationId xmlns:p14="http://schemas.microsoft.com/office/powerpoint/2010/main" val="408705250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8229600" cy="1470025"/>
          </a:xfrm>
        </p:spPr>
        <p:txBody>
          <a:bodyPr>
            <a:normAutofit/>
          </a:bodyPr>
          <a:lstStyle/>
          <a:p>
            <a:r>
              <a:rPr lang="en-US" sz="4000" b="1" dirty="0">
                <a:solidFill>
                  <a:srgbClr val="FF0000"/>
                </a:solidFill>
                <a:effectLst>
                  <a:outerShdw blurRad="38100" dist="38100" dir="2700000" algn="tl">
                    <a:srgbClr val="000000">
                      <a:alpha val="43137"/>
                    </a:srgbClr>
                  </a:outerShdw>
                </a:effectLst>
              </a:rPr>
              <a:t>G6PD Deficiency Hemolytic Anemia</a:t>
            </a:r>
            <a:endParaRPr lang="en-US" sz="4000"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endParaRPr lang="en-US"/>
          </a:p>
        </p:txBody>
      </p:sp>
      <p:sp>
        <p:nvSpPr>
          <p:cNvPr id="4" name="Date Placeholder 3"/>
          <p:cNvSpPr>
            <a:spLocks noGrp="1"/>
          </p:cNvSpPr>
          <p:nvPr>
            <p:ph type="dt" sz="half" idx="10"/>
          </p:nvPr>
        </p:nvSpPr>
        <p:spPr/>
        <p:txBody>
          <a:bodyPr/>
          <a:lstStyle/>
          <a:p>
            <a:fld id="{5AA8C4D6-F33F-4444-A39D-740512E8F152}"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65</a:t>
            </a:fld>
            <a:endParaRPr lang="en-US"/>
          </a:p>
        </p:txBody>
      </p:sp>
    </p:spTree>
    <p:extLst>
      <p:ext uri="{BB962C8B-B14F-4D97-AF65-F5344CB8AC3E}">
        <p14:creationId xmlns:p14="http://schemas.microsoft.com/office/powerpoint/2010/main" val="381348614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600200"/>
            <a:ext cx="7848600" cy="4525963"/>
          </a:xfrm>
        </p:spPr>
        <p:txBody>
          <a:bodyPr>
            <a:normAutofit/>
          </a:bodyPr>
          <a:lstStyle/>
          <a:p>
            <a:pPr marL="0" indent="0">
              <a:lnSpc>
                <a:spcPct val="150000"/>
              </a:lnSpc>
              <a:buNone/>
              <a:defRPr/>
            </a:pPr>
            <a:r>
              <a:rPr lang="en-US" sz="2000" dirty="0" smtClean="0"/>
              <a:t>	“</a:t>
            </a:r>
            <a:r>
              <a:rPr lang="en-US" sz="2000" b="1" dirty="0" smtClean="0"/>
              <a:t>It </a:t>
            </a:r>
            <a:r>
              <a:rPr lang="en-US" sz="2000" b="1" dirty="0"/>
              <a:t>is an inherited disease characterized by hemolytic anemia caused </a:t>
            </a:r>
            <a:r>
              <a:rPr lang="en-US" sz="2000" b="1" dirty="0" smtClean="0"/>
              <a:t>by inability </a:t>
            </a:r>
            <a:r>
              <a:rPr lang="en-US" sz="2000" b="1" dirty="0"/>
              <a:t>to detoxify oxidized </a:t>
            </a:r>
            <a:r>
              <a:rPr lang="en-US" sz="2000" b="1" dirty="0" smtClean="0"/>
              <a:t>agents”.</a:t>
            </a:r>
          </a:p>
          <a:p>
            <a:pPr marL="0" indent="0">
              <a:lnSpc>
                <a:spcPct val="150000"/>
              </a:lnSpc>
              <a:buNone/>
              <a:defRPr/>
            </a:pPr>
            <a:endParaRPr lang="en-US" sz="2000" dirty="0"/>
          </a:p>
          <a:p>
            <a:pPr marL="0" indent="0">
              <a:lnSpc>
                <a:spcPct val="150000"/>
              </a:lnSpc>
              <a:buNone/>
            </a:pPr>
            <a:r>
              <a:rPr lang="en-US" sz="2000" dirty="0" smtClean="0"/>
              <a:t>Inherited </a:t>
            </a:r>
            <a:r>
              <a:rPr lang="en-US" sz="2000" b="1" dirty="0" smtClean="0"/>
              <a:t>X-linked recessive </a:t>
            </a:r>
            <a:r>
              <a:rPr lang="en-US" sz="2000" dirty="0" smtClean="0"/>
              <a:t>disease</a:t>
            </a:r>
          </a:p>
          <a:p>
            <a:pPr marL="0" indent="0">
              <a:lnSpc>
                <a:spcPct val="150000"/>
              </a:lnSpc>
              <a:buNone/>
            </a:pPr>
            <a:r>
              <a:rPr lang="en-US" sz="2000" b="1" dirty="0" smtClean="0"/>
              <a:t>Most common enzyme-related </a:t>
            </a:r>
            <a:r>
              <a:rPr lang="en-US" sz="2000" dirty="0" smtClean="0"/>
              <a:t>hemolytic anemia</a:t>
            </a:r>
          </a:p>
          <a:p>
            <a:pPr marL="0" indent="0">
              <a:lnSpc>
                <a:spcPct val="150000"/>
              </a:lnSpc>
              <a:buNone/>
            </a:pPr>
            <a:r>
              <a:rPr lang="en-US" sz="2000" dirty="0" smtClean="0"/>
              <a:t>Highest prevalence: </a:t>
            </a:r>
            <a:r>
              <a:rPr lang="en-US" sz="2000" b="1" dirty="0" smtClean="0"/>
              <a:t>Middle East</a:t>
            </a:r>
            <a:r>
              <a:rPr lang="en-US" sz="2000" dirty="0" smtClean="0"/>
              <a:t>, Tropical Africa Asia and Mediterranean</a:t>
            </a:r>
          </a:p>
          <a:p>
            <a:pPr>
              <a:lnSpc>
                <a:spcPct val="150000"/>
              </a:lnSpc>
            </a:pPr>
            <a:endParaRPr lang="en-US" sz="2000" dirty="0"/>
          </a:p>
        </p:txBody>
      </p:sp>
      <p:sp>
        <p:nvSpPr>
          <p:cNvPr id="4" name="Date Placeholder 3"/>
          <p:cNvSpPr>
            <a:spLocks noGrp="1"/>
          </p:cNvSpPr>
          <p:nvPr>
            <p:ph type="dt" sz="half" idx="10"/>
          </p:nvPr>
        </p:nvSpPr>
        <p:spPr/>
        <p:txBody>
          <a:bodyPr/>
          <a:lstStyle/>
          <a:p>
            <a:fld id="{17762C22-547A-40B1-9ADE-C5DEC9CFC606}"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66</a:t>
            </a:fld>
            <a:endParaRPr lang="en-US"/>
          </a:p>
        </p:txBody>
      </p:sp>
    </p:spTree>
    <p:extLst>
      <p:ext uri="{BB962C8B-B14F-4D97-AF65-F5344CB8AC3E}">
        <p14:creationId xmlns:p14="http://schemas.microsoft.com/office/powerpoint/2010/main" val="300047467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534400" cy="5562600"/>
          </a:xfrm>
        </p:spPr>
        <p:txBody>
          <a:bodyPr>
            <a:noAutofit/>
          </a:bodyPr>
          <a:lstStyle/>
          <a:p>
            <a:pPr marL="0" indent="0">
              <a:buNone/>
            </a:pPr>
            <a:r>
              <a:rPr lang="en-US" sz="2400" b="1" dirty="0" smtClean="0"/>
              <a:t>Mode of inheritance</a:t>
            </a:r>
          </a:p>
          <a:p>
            <a:pPr marL="0" indent="0">
              <a:buNone/>
            </a:pPr>
            <a:endParaRPr lang="en-US" sz="2400" b="1" dirty="0" smtClean="0"/>
          </a:p>
          <a:p>
            <a:pPr>
              <a:lnSpc>
                <a:spcPct val="150000"/>
              </a:lnSpc>
              <a:defRPr/>
            </a:pPr>
            <a:r>
              <a:rPr lang="en-US" sz="2000" dirty="0"/>
              <a:t>It is </a:t>
            </a:r>
            <a:r>
              <a:rPr lang="en-US" sz="2000" b="1" dirty="0"/>
              <a:t>X- linked recessive </a:t>
            </a:r>
            <a:r>
              <a:rPr lang="en-US" sz="2000" dirty="0"/>
              <a:t>genetic disorder (gene is carried on </a:t>
            </a:r>
            <a:r>
              <a:rPr lang="en-US" sz="2000" b="1" dirty="0" smtClean="0"/>
              <a:t>X </a:t>
            </a:r>
            <a:r>
              <a:rPr lang="en-US" sz="2000" dirty="0" smtClean="0"/>
              <a:t>chromosome).</a:t>
            </a:r>
            <a:endParaRPr lang="en-US" sz="2000" dirty="0"/>
          </a:p>
          <a:p>
            <a:pPr>
              <a:lnSpc>
                <a:spcPct val="150000"/>
              </a:lnSpc>
              <a:defRPr/>
            </a:pPr>
            <a:r>
              <a:rPr lang="en-US" sz="2000" dirty="0"/>
              <a:t>The inheritance follows specific pattern</a:t>
            </a:r>
            <a:r>
              <a:rPr lang="en-US" sz="2000" dirty="0" smtClean="0"/>
              <a:t>:</a:t>
            </a:r>
            <a:endParaRPr lang="en-US" sz="2000" dirty="0"/>
          </a:p>
          <a:p>
            <a:pPr marL="0" indent="0">
              <a:lnSpc>
                <a:spcPct val="150000"/>
              </a:lnSpc>
              <a:buNone/>
              <a:defRPr/>
            </a:pPr>
            <a:r>
              <a:rPr lang="en-US" sz="2000" b="1" dirty="0"/>
              <a:t>Males</a:t>
            </a:r>
            <a:r>
              <a:rPr lang="en-US" sz="2000" dirty="0"/>
              <a:t>   have one X chromosome </a:t>
            </a:r>
          </a:p>
          <a:p>
            <a:pPr>
              <a:lnSpc>
                <a:spcPct val="150000"/>
              </a:lnSpc>
              <a:buNone/>
              <a:defRPr/>
            </a:pPr>
            <a:r>
              <a:rPr lang="en-US" sz="2000" dirty="0"/>
              <a:t>               So, they will be </a:t>
            </a:r>
            <a:r>
              <a:rPr lang="en-US" sz="2000" b="1" dirty="0"/>
              <a:t>diseased if they have the affected gene (</a:t>
            </a:r>
            <a:r>
              <a:rPr lang="en-US" sz="2000" b="1" dirty="0" err="1">
                <a:solidFill>
                  <a:srgbClr val="FF0000"/>
                </a:solidFill>
              </a:rPr>
              <a:t>x</a:t>
            </a:r>
            <a:r>
              <a:rPr lang="en-US" sz="2000" b="1" dirty="0" err="1"/>
              <a:t>Y</a:t>
            </a:r>
            <a:r>
              <a:rPr lang="en-US" sz="2000" b="1" dirty="0" smtClean="0"/>
              <a:t>)</a:t>
            </a:r>
            <a:endParaRPr lang="en-US" sz="2000" dirty="0"/>
          </a:p>
          <a:p>
            <a:pPr>
              <a:lnSpc>
                <a:spcPct val="150000"/>
              </a:lnSpc>
              <a:buNone/>
              <a:defRPr/>
            </a:pPr>
            <a:r>
              <a:rPr lang="en-US" sz="2000" b="1" dirty="0"/>
              <a:t>Females</a:t>
            </a:r>
            <a:r>
              <a:rPr lang="en-US" sz="2000" dirty="0"/>
              <a:t> have </a:t>
            </a:r>
            <a:r>
              <a:rPr lang="en-US" sz="2000" b="1" dirty="0"/>
              <a:t>2 X</a:t>
            </a:r>
            <a:r>
              <a:rPr lang="en-US" sz="2000" dirty="0"/>
              <a:t>  chromosomes </a:t>
            </a:r>
          </a:p>
          <a:p>
            <a:pPr>
              <a:lnSpc>
                <a:spcPct val="150000"/>
              </a:lnSpc>
              <a:buNone/>
              <a:defRPr/>
            </a:pPr>
            <a:r>
              <a:rPr lang="en-US" sz="2000" dirty="0"/>
              <a:t>                   may be homozygous or </a:t>
            </a:r>
            <a:r>
              <a:rPr lang="en-US" sz="2000" dirty="0" smtClean="0"/>
              <a:t>heterozygous</a:t>
            </a:r>
            <a:endParaRPr lang="en-US" sz="2000" dirty="0"/>
          </a:p>
          <a:p>
            <a:pPr>
              <a:lnSpc>
                <a:spcPct val="150000"/>
              </a:lnSpc>
              <a:buNone/>
              <a:defRPr/>
            </a:pPr>
            <a:r>
              <a:rPr lang="en-US" sz="2000" dirty="0"/>
              <a:t>                   </a:t>
            </a:r>
            <a:r>
              <a:rPr lang="en-US" sz="2000" b="1" dirty="0"/>
              <a:t>Homozygous:  are diseased (</a:t>
            </a:r>
            <a:r>
              <a:rPr lang="en-US" sz="2000" b="1" dirty="0">
                <a:solidFill>
                  <a:srgbClr val="FF0000"/>
                </a:solidFill>
              </a:rPr>
              <a:t>xx</a:t>
            </a:r>
            <a:r>
              <a:rPr lang="en-US" sz="2000" dirty="0"/>
              <a:t>)</a:t>
            </a:r>
          </a:p>
          <a:p>
            <a:pPr>
              <a:lnSpc>
                <a:spcPct val="150000"/>
              </a:lnSpc>
              <a:buNone/>
              <a:defRPr/>
            </a:pPr>
            <a:r>
              <a:rPr lang="en-US" sz="2000" b="1" dirty="0"/>
              <a:t>                 </a:t>
            </a:r>
            <a:r>
              <a:rPr lang="en-US" sz="2000" b="1" dirty="0" smtClean="0"/>
              <a:t>  </a:t>
            </a:r>
            <a:r>
              <a:rPr lang="en-US" sz="2000" b="1" dirty="0"/>
              <a:t>Heterozygous: are not diseased BUT: carriers (X</a:t>
            </a:r>
            <a:r>
              <a:rPr lang="en-US" sz="2000" b="1" dirty="0">
                <a:solidFill>
                  <a:srgbClr val="FF0000"/>
                </a:solidFill>
              </a:rPr>
              <a:t>x</a:t>
            </a:r>
            <a:r>
              <a:rPr lang="en-US" sz="2000" b="1" dirty="0"/>
              <a:t>) </a:t>
            </a:r>
            <a:r>
              <a:rPr lang="en-US" sz="2000" dirty="0" smtClean="0"/>
              <a:t>&amp; </a:t>
            </a:r>
            <a:r>
              <a:rPr lang="en-US" sz="2000" dirty="0"/>
              <a:t>can transfer </a:t>
            </a:r>
            <a:r>
              <a:rPr lang="en-US" sz="2000" dirty="0" smtClean="0"/>
              <a:t>	   	   the </a:t>
            </a:r>
            <a:r>
              <a:rPr lang="en-US" sz="2000" dirty="0"/>
              <a:t>disease to their </a:t>
            </a:r>
            <a:r>
              <a:rPr lang="en-US" sz="2000" b="1" dirty="0"/>
              <a:t>sons</a:t>
            </a:r>
          </a:p>
        </p:txBody>
      </p:sp>
      <p:sp>
        <p:nvSpPr>
          <p:cNvPr id="2" name="Date Placeholder 1"/>
          <p:cNvSpPr>
            <a:spLocks noGrp="1"/>
          </p:cNvSpPr>
          <p:nvPr>
            <p:ph type="dt" sz="half" idx="10"/>
          </p:nvPr>
        </p:nvSpPr>
        <p:spPr/>
        <p:txBody>
          <a:bodyPr/>
          <a:lstStyle/>
          <a:p>
            <a:fld id="{523F8919-D806-4AEB-B456-F9289B9F7D38}"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67</a:t>
            </a:fld>
            <a:endParaRPr lang="en-US"/>
          </a:p>
        </p:txBody>
      </p:sp>
    </p:spTree>
    <p:extLst>
      <p:ext uri="{BB962C8B-B14F-4D97-AF65-F5344CB8AC3E}">
        <p14:creationId xmlns:p14="http://schemas.microsoft.com/office/powerpoint/2010/main" val="368450210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181600"/>
          </a:xfrm>
        </p:spPr>
        <p:txBody>
          <a:bodyPr>
            <a:noAutofit/>
          </a:bodyPr>
          <a:lstStyle/>
          <a:p>
            <a:pPr>
              <a:lnSpc>
                <a:spcPct val="150000"/>
              </a:lnSpc>
              <a:buNone/>
              <a:defRPr/>
            </a:pPr>
            <a:r>
              <a:rPr lang="en-US" altLang="en-US" sz="2000" dirty="0"/>
              <a:t>The function G6PD in the red cell is to generate </a:t>
            </a:r>
            <a:r>
              <a:rPr lang="en-US" altLang="en-US" sz="2000" b="1" dirty="0"/>
              <a:t>NADPH </a:t>
            </a:r>
            <a:r>
              <a:rPr lang="en-US" altLang="en-US" sz="2000" dirty="0"/>
              <a:t>→ </a:t>
            </a:r>
            <a:r>
              <a:rPr lang="en-US" altLang="en-US" sz="2000" b="1" dirty="0"/>
              <a:t>reduced glutathione</a:t>
            </a:r>
            <a:r>
              <a:rPr lang="en-US" altLang="en-US" sz="2000" dirty="0"/>
              <a:t> → </a:t>
            </a:r>
            <a:r>
              <a:rPr lang="en-US" altLang="en-US" sz="2000" b="1" dirty="0"/>
              <a:t>protect the RBCs </a:t>
            </a:r>
            <a:r>
              <a:rPr lang="en-US" altLang="en-US" sz="2000" dirty="0"/>
              <a:t>from the oxidative damage by </a:t>
            </a:r>
            <a:r>
              <a:rPr lang="en-US" altLang="en-US" sz="2000" dirty="0" smtClean="0"/>
              <a:t>H</a:t>
            </a:r>
            <a:r>
              <a:rPr lang="en-US" altLang="en-US" sz="2000" baseline="-25000" dirty="0" smtClean="0"/>
              <a:t>2</a:t>
            </a:r>
            <a:r>
              <a:rPr lang="en-US" altLang="en-US" sz="2000" dirty="0" smtClean="0"/>
              <a:t>O</a:t>
            </a:r>
            <a:r>
              <a:rPr lang="en-US" altLang="en-US" sz="2000" baseline="-25000" dirty="0" smtClean="0"/>
              <a:t>2</a:t>
            </a:r>
            <a:endParaRPr lang="en-US" sz="2000" dirty="0" smtClean="0"/>
          </a:p>
          <a:p>
            <a:pPr>
              <a:lnSpc>
                <a:spcPct val="150000"/>
              </a:lnSpc>
              <a:buNone/>
              <a:defRPr/>
            </a:pPr>
            <a:r>
              <a:rPr lang="en-US" sz="2000" dirty="0" smtClean="0"/>
              <a:t>Reduction </a:t>
            </a:r>
            <a:r>
              <a:rPr lang="en-US" sz="2000" dirty="0"/>
              <a:t>of amounts of NADPH in RBCs in G6PD deficiency causes decrease </a:t>
            </a:r>
          </a:p>
          <a:p>
            <a:pPr>
              <a:lnSpc>
                <a:spcPct val="150000"/>
              </a:lnSpc>
              <a:buNone/>
              <a:defRPr/>
            </a:pPr>
            <a:r>
              <a:rPr lang="en-US" sz="2000" dirty="0"/>
              <a:t>in reduction of oxidized glutathione to reduced glutathione.</a:t>
            </a:r>
          </a:p>
          <a:p>
            <a:pPr>
              <a:lnSpc>
                <a:spcPct val="150000"/>
              </a:lnSpc>
              <a:buNone/>
              <a:defRPr/>
            </a:pPr>
            <a:r>
              <a:rPr lang="en-US" sz="2000" dirty="0"/>
              <a:t> </a:t>
            </a:r>
          </a:p>
          <a:p>
            <a:pPr>
              <a:lnSpc>
                <a:spcPct val="150000"/>
              </a:lnSpc>
              <a:buNone/>
              <a:defRPr/>
            </a:pPr>
            <a:r>
              <a:rPr lang="en-US" sz="2000" b="1" dirty="0"/>
              <a:t>Role of reduced glutathione in RBCs</a:t>
            </a:r>
            <a:r>
              <a:rPr lang="en-US" sz="2000" dirty="0" smtClean="0"/>
              <a:t>:</a:t>
            </a:r>
            <a:endParaRPr lang="en-US" sz="2000" dirty="0"/>
          </a:p>
          <a:p>
            <a:pPr>
              <a:lnSpc>
                <a:spcPct val="150000"/>
              </a:lnSpc>
              <a:buNone/>
              <a:defRPr/>
            </a:pPr>
            <a:r>
              <a:rPr lang="en-US" sz="2000" dirty="0"/>
              <a:t>       1- Reduced glutathione gets rid of </a:t>
            </a:r>
            <a:r>
              <a:rPr lang="en-US" sz="2000" b="1" dirty="0"/>
              <a:t>ROS </a:t>
            </a:r>
            <a:r>
              <a:rPr lang="en-US" sz="2000" dirty="0"/>
              <a:t>including </a:t>
            </a:r>
            <a:r>
              <a:rPr lang="en-US" sz="2000" b="1" dirty="0"/>
              <a:t>hydrogen peroxide</a:t>
            </a:r>
            <a:r>
              <a:rPr lang="en-US" sz="2000" b="1" dirty="0" smtClean="0"/>
              <a:t>.</a:t>
            </a:r>
            <a:endParaRPr lang="en-US" sz="2000" dirty="0"/>
          </a:p>
          <a:p>
            <a:pPr>
              <a:lnSpc>
                <a:spcPct val="150000"/>
              </a:lnSpc>
              <a:buNone/>
              <a:defRPr/>
            </a:pPr>
            <a:r>
              <a:rPr lang="en-US" sz="2000" dirty="0"/>
              <a:t>       2- Reduced Glutathione helps to keep  </a:t>
            </a:r>
            <a:r>
              <a:rPr lang="en-US" sz="2000" b="1" dirty="0"/>
              <a:t>sulfhydryl groups </a:t>
            </a:r>
            <a:r>
              <a:rPr lang="en-US" sz="2000" dirty="0"/>
              <a:t>of  hemoglobin  </a:t>
            </a:r>
          </a:p>
          <a:p>
            <a:pPr>
              <a:lnSpc>
                <a:spcPct val="150000"/>
              </a:lnSpc>
              <a:buNone/>
              <a:defRPr/>
            </a:pPr>
            <a:r>
              <a:rPr lang="en-US" sz="2000" dirty="0"/>
              <a:t>            protein in the reduced state.</a:t>
            </a:r>
          </a:p>
          <a:p>
            <a:pPr>
              <a:lnSpc>
                <a:spcPct val="150000"/>
              </a:lnSpc>
            </a:pPr>
            <a:endParaRPr lang="en-US" sz="2000" dirty="0"/>
          </a:p>
        </p:txBody>
      </p:sp>
      <p:sp>
        <p:nvSpPr>
          <p:cNvPr id="2" name="Date Placeholder 1"/>
          <p:cNvSpPr>
            <a:spLocks noGrp="1"/>
          </p:cNvSpPr>
          <p:nvPr>
            <p:ph type="dt" sz="half" idx="10"/>
          </p:nvPr>
        </p:nvSpPr>
        <p:spPr/>
        <p:txBody>
          <a:bodyPr/>
          <a:lstStyle/>
          <a:p>
            <a:fld id="{5D09CFED-18F9-4AB9-9E51-254060BACB01}"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68</a:t>
            </a:fld>
            <a:endParaRPr lang="en-US"/>
          </a:p>
        </p:txBody>
      </p:sp>
    </p:spTree>
    <p:extLst>
      <p:ext uri="{BB962C8B-B14F-4D97-AF65-F5344CB8AC3E}">
        <p14:creationId xmlns:p14="http://schemas.microsoft.com/office/powerpoint/2010/main" val="327583453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r>
              <a:rPr lang="en-US" sz="2000" b="1" dirty="0" smtClean="0"/>
              <a:t>Reduction of production of reduced glutathione  </a:t>
            </a:r>
            <a:r>
              <a:rPr lang="en-US" sz="2000" dirty="0" smtClean="0"/>
              <a:t>results in:</a:t>
            </a:r>
          </a:p>
          <a:p>
            <a:pPr marL="0" indent="0">
              <a:buNone/>
            </a:pPr>
            <a:endParaRPr lang="en-US" sz="2000" dirty="0" smtClean="0"/>
          </a:p>
          <a:p>
            <a:pPr marL="0" indent="0">
              <a:buNone/>
            </a:pPr>
            <a:r>
              <a:rPr lang="en-US" sz="2000" dirty="0" smtClean="0"/>
              <a:t>    1- A </a:t>
            </a:r>
            <a:r>
              <a:rPr lang="en-US" sz="2000" b="1" dirty="0" smtClean="0"/>
              <a:t>decrease in </a:t>
            </a:r>
            <a:r>
              <a:rPr lang="en-US" sz="2000" b="1" dirty="0" err="1" smtClean="0"/>
              <a:t>detoxication</a:t>
            </a:r>
            <a:r>
              <a:rPr lang="en-US" sz="2000" b="1" dirty="0" smtClean="0"/>
              <a:t> of </a:t>
            </a:r>
            <a:r>
              <a:rPr lang="en-US" sz="2000" b="1" dirty="0" err="1" smtClean="0"/>
              <a:t>peroixides</a:t>
            </a:r>
            <a:r>
              <a:rPr lang="en-US" sz="2000" dirty="0" smtClean="0"/>
              <a:t>. This causes </a:t>
            </a:r>
            <a:r>
              <a:rPr lang="en-US" sz="2000" b="1" dirty="0" smtClean="0"/>
              <a:t>damage to RBC</a:t>
            </a:r>
            <a:r>
              <a:rPr lang="en-US" sz="2000" dirty="0" smtClean="0"/>
              <a:t>s   </a:t>
            </a:r>
          </a:p>
          <a:p>
            <a:pPr marL="0" indent="0">
              <a:buNone/>
            </a:pPr>
            <a:r>
              <a:rPr lang="en-US" sz="2000" dirty="0" smtClean="0"/>
              <a:t>         membrane and hemolysis (ending in hemolytic anemia). </a:t>
            </a:r>
          </a:p>
          <a:p>
            <a:pPr marL="0" indent="0">
              <a:buNone/>
            </a:pPr>
            <a:endParaRPr lang="en-US" sz="2000" dirty="0" smtClean="0"/>
          </a:p>
          <a:p>
            <a:pPr marL="0" indent="0">
              <a:buNone/>
            </a:pPr>
            <a:r>
              <a:rPr lang="en-US" sz="2000" dirty="0" smtClean="0"/>
              <a:t>    2- </a:t>
            </a:r>
            <a:r>
              <a:rPr lang="en-US" sz="2000" b="1" dirty="0" smtClean="0"/>
              <a:t>Hemoglobin protein is  denatured forming insoluble masses (Heinz </a:t>
            </a:r>
          </a:p>
          <a:p>
            <a:pPr marL="0" indent="0">
              <a:buNone/>
            </a:pPr>
            <a:r>
              <a:rPr lang="en-US" sz="2000" dirty="0" smtClean="0"/>
              <a:t>         bodies).  Heinz bodies attach to red cell membranes. Membrane proteins           are also oxidized. Accordingly, red cells become rigid and removed from the circulation by macrophages in the spleen and liver ending in anemia.</a:t>
            </a:r>
          </a:p>
          <a:p>
            <a:pPr marL="0" indent="0">
              <a:buNone/>
            </a:pPr>
            <a:endParaRPr lang="en-US" sz="2000" dirty="0" smtClean="0"/>
          </a:p>
          <a:p>
            <a:pPr marL="0" indent="0">
              <a:lnSpc>
                <a:spcPct val="80000"/>
              </a:lnSpc>
              <a:buNone/>
              <a:defRPr/>
            </a:pPr>
            <a:r>
              <a:rPr lang="en-US" sz="2000" dirty="0">
                <a:solidFill>
                  <a:srgbClr val="FF0000"/>
                </a:solidFill>
              </a:rPr>
              <a:t>Deficiency of G6PD occurs in </a:t>
            </a:r>
            <a:r>
              <a:rPr lang="en-US" sz="2000" b="1" dirty="0">
                <a:solidFill>
                  <a:srgbClr val="FF0000"/>
                </a:solidFill>
              </a:rPr>
              <a:t>all cells </a:t>
            </a:r>
            <a:r>
              <a:rPr lang="en-US" sz="2000" dirty="0">
                <a:solidFill>
                  <a:srgbClr val="FF0000"/>
                </a:solidFill>
              </a:rPr>
              <a:t>of affected </a:t>
            </a:r>
            <a:r>
              <a:rPr lang="en-US" sz="2000" dirty="0" smtClean="0">
                <a:solidFill>
                  <a:srgbClr val="FF0000"/>
                </a:solidFill>
              </a:rPr>
              <a:t>individual. It </a:t>
            </a:r>
            <a:r>
              <a:rPr lang="en-US" sz="2000" dirty="0">
                <a:solidFill>
                  <a:srgbClr val="FF0000"/>
                </a:solidFill>
              </a:rPr>
              <a:t>is </a:t>
            </a:r>
            <a:r>
              <a:rPr lang="en-US" sz="2000" b="1" dirty="0">
                <a:solidFill>
                  <a:srgbClr val="FF0000"/>
                </a:solidFill>
              </a:rPr>
              <a:t>severe in RBCs </a:t>
            </a:r>
            <a:r>
              <a:rPr lang="en-US" sz="2000" dirty="0">
                <a:solidFill>
                  <a:srgbClr val="FF0000"/>
                </a:solidFill>
              </a:rPr>
              <a:t>because the only pathway to form NADPH in RBCs is </a:t>
            </a:r>
            <a:r>
              <a:rPr lang="en-US" sz="2000" dirty="0" smtClean="0">
                <a:solidFill>
                  <a:srgbClr val="FF0000"/>
                </a:solidFill>
              </a:rPr>
              <a:t>pentose </a:t>
            </a:r>
            <a:r>
              <a:rPr lang="en-US" sz="2000" dirty="0">
                <a:solidFill>
                  <a:srgbClr val="FF0000"/>
                </a:solidFill>
              </a:rPr>
              <a:t>phosphate pathway (using G6PD).</a:t>
            </a:r>
          </a:p>
          <a:p>
            <a:pPr marL="0" indent="0">
              <a:buNone/>
            </a:pPr>
            <a:endParaRPr lang="en-US" sz="2000" dirty="0" smtClean="0"/>
          </a:p>
          <a:p>
            <a:pPr marL="0" indent="0">
              <a:buNone/>
            </a:pPr>
            <a:endParaRPr lang="en-US" sz="2000" dirty="0"/>
          </a:p>
        </p:txBody>
      </p:sp>
      <p:sp>
        <p:nvSpPr>
          <p:cNvPr id="4" name="Date Placeholder 3"/>
          <p:cNvSpPr>
            <a:spLocks noGrp="1"/>
          </p:cNvSpPr>
          <p:nvPr>
            <p:ph type="dt" sz="half" idx="10"/>
          </p:nvPr>
        </p:nvSpPr>
        <p:spPr/>
        <p:txBody>
          <a:bodyPr/>
          <a:lstStyle/>
          <a:p>
            <a:fld id="{AD1BAA72-35FD-463D-A3C5-CA2D39727888}"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69</a:t>
            </a:fld>
            <a:endParaRPr lang="en-US"/>
          </a:p>
        </p:txBody>
      </p:sp>
    </p:spTree>
    <p:extLst>
      <p:ext uri="{BB962C8B-B14F-4D97-AF65-F5344CB8AC3E}">
        <p14:creationId xmlns:p14="http://schemas.microsoft.com/office/powerpoint/2010/main" val="24421695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534400" cy="1143000"/>
          </a:xfrm>
        </p:spPr>
        <p:txBody>
          <a:bodyPr>
            <a:normAutofit/>
          </a:bodyPr>
          <a:lstStyle/>
          <a:p>
            <a:r>
              <a:rPr lang="en-US" sz="2400" b="1" dirty="0" smtClean="0">
                <a:effectLst>
                  <a:outerShdw blurRad="38100" dist="38100" dir="2700000" algn="tl">
                    <a:srgbClr val="000000">
                      <a:alpha val="43137"/>
                    </a:srgbClr>
                  </a:outerShdw>
                </a:effectLst>
              </a:rPr>
              <a:t>            </a:t>
            </a:r>
            <a:r>
              <a:rPr lang="en-US" sz="3100" b="1" dirty="0" smtClean="0">
                <a:effectLst>
                  <a:outerShdw blurRad="38100" dist="38100" dir="2700000" algn="tl">
                    <a:srgbClr val="000000">
                      <a:alpha val="43137"/>
                    </a:srgbClr>
                  </a:outerShdw>
                </a:effectLst>
              </a:rPr>
              <a:t>How is Hemolytic Anemia Diagnosed?</a:t>
            </a:r>
            <a:br>
              <a:rPr lang="en-US" sz="3100" b="1" dirty="0" smtClean="0">
                <a:effectLst>
                  <a:outerShdw blurRad="38100" dist="38100" dir="2700000" algn="tl">
                    <a:srgbClr val="000000">
                      <a:alpha val="43137"/>
                    </a:srgbClr>
                  </a:outerShdw>
                </a:effectLst>
              </a:rPr>
            </a:br>
            <a:endParaRPr lang="en-US" sz="2400" b="1"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lstStyle/>
          <a:p>
            <a:endParaRPr lang="en-US" dirty="0" smtClean="0"/>
          </a:p>
          <a:p>
            <a:pPr lvl="1">
              <a:buNone/>
            </a:pPr>
            <a:r>
              <a:rPr lang="en-US" sz="3200" b="1" dirty="0" smtClean="0"/>
              <a:t>  Two main principles                    </a:t>
            </a:r>
          </a:p>
          <a:p>
            <a:pPr lvl="1"/>
            <a:endParaRPr lang="en-US" sz="3200" dirty="0" smtClean="0"/>
          </a:p>
          <a:p>
            <a:pPr lvl="1"/>
            <a:r>
              <a:rPr lang="en-US" sz="2800" dirty="0" smtClean="0"/>
              <a:t>One is to confirm that it is </a:t>
            </a:r>
            <a:r>
              <a:rPr lang="en-US" sz="2800" b="1" dirty="0" err="1" smtClean="0"/>
              <a:t>hemolysis</a:t>
            </a:r>
            <a:endParaRPr lang="en-US" sz="2800" b="1" dirty="0" smtClean="0"/>
          </a:p>
          <a:p>
            <a:pPr lvl="1">
              <a:buNone/>
            </a:pPr>
            <a:endParaRPr lang="en-US" sz="2800" dirty="0" smtClean="0"/>
          </a:p>
          <a:p>
            <a:pPr lvl="1"/>
            <a:r>
              <a:rPr lang="en-US" sz="2800" dirty="0" smtClean="0"/>
              <a:t>Two is to determine the </a:t>
            </a:r>
            <a:r>
              <a:rPr lang="en-US" sz="2800" b="1" dirty="0" smtClean="0"/>
              <a:t>etiology</a:t>
            </a:r>
          </a:p>
          <a:p>
            <a:pPr lvl="1"/>
            <a:endParaRPr lang="en-US" sz="2400" dirty="0" smtClean="0"/>
          </a:p>
          <a:p>
            <a:endParaRPr lang="en-US" dirty="0"/>
          </a:p>
        </p:txBody>
      </p:sp>
      <p:sp>
        <p:nvSpPr>
          <p:cNvPr id="4" name="Date Placeholder 3"/>
          <p:cNvSpPr>
            <a:spLocks noGrp="1"/>
          </p:cNvSpPr>
          <p:nvPr>
            <p:ph type="dt" sz="half" idx="10"/>
          </p:nvPr>
        </p:nvSpPr>
        <p:spPr/>
        <p:txBody>
          <a:bodyPr/>
          <a:lstStyle/>
          <a:p>
            <a:fld id="{E0BF92C7-CC94-4F2F-9BFE-08CC09C78DA2}"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7</a:t>
            </a:fld>
            <a:endParaRPr lang="en-US"/>
          </a:p>
        </p:txBody>
      </p:sp>
    </p:spTree>
    <p:extLst>
      <p:ext uri="{BB962C8B-B14F-4D97-AF65-F5344CB8AC3E}">
        <p14:creationId xmlns:p14="http://schemas.microsoft.com/office/powerpoint/2010/main" val="1975327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Autofit/>
          </a:bodyPr>
          <a:lstStyle/>
          <a:p>
            <a:r>
              <a:rPr lang="en-US" sz="2800" b="1" dirty="0" smtClean="0">
                <a:latin typeface="+mn-lt"/>
              </a:rPr>
              <a:t/>
            </a:r>
            <a:br>
              <a:rPr lang="en-US" sz="2800" b="1" dirty="0" smtClean="0">
                <a:latin typeface="+mn-lt"/>
              </a:rPr>
            </a:br>
            <a:r>
              <a:rPr lang="en-US" sz="2800" b="1" dirty="0" smtClean="0">
                <a:latin typeface="+mn-lt"/>
              </a:rPr>
              <a:t/>
            </a:r>
            <a:br>
              <a:rPr lang="en-US" sz="2800" b="1" dirty="0" smtClean="0">
                <a:latin typeface="+mn-lt"/>
              </a:rPr>
            </a:br>
            <a:r>
              <a:rPr lang="en-US" sz="2800" b="1" dirty="0" smtClean="0">
                <a:latin typeface="+mn-lt"/>
              </a:rPr>
              <a:t>Biochemical Basis of</a:t>
            </a:r>
            <a:br>
              <a:rPr lang="en-US" sz="2800" b="1" dirty="0" smtClean="0">
                <a:latin typeface="+mn-lt"/>
              </a:rPr>
            </a:br>
            <a:r>
              <a:rPr lang="en-US" sz="2800" b="1" dirty="0" smtClean="0">
                <a:latin typeface="+mn-lt"/>
              </a:rPr>
              <a:t>G6PD Deficiency Hemolytic Anemia</a:t>
            </a:r>
            <a:br>
              <a:rPr lang="en-US" sz="2800" b="1" dirty="0" smtClean="0">
                <a:latin typeface="+mn-lt"/>
              </a:rPr>
            </a:br>
            <a:r>
              <a:rPr lang="en-US" sz="2800" b="1" dirty="0" smtClean="0">
                <a:latin typeface="+mn-lt"/>
              </a:rPr>
              <a:t/>
            </a:r>
            <a:br>
              <a:rPr lang="en-US" sz="2800" b="1" dirty="0" smtClean="0">
                <a:latin typeface="+mn-lt"/>
              </a:rPr>
            </a:br>
            <a:r>
              <a:rPr lang="en-US" sz="1800" b="1" i="1" dirty="0" smtClean="0">
                <a:effectLst>
                  <a:outerShdw blurRad="38100" dist="38100" dir="2700000" algn="tl">
                    <a:srgbClr val="000000">
                      <a:alpha val="43137"/>
                    </a:srgbClr>
                  </a:outerShdw>
                </a:effectLst>
                <a:latin typeface="+mn-lt"/>
              </a:rPr>
              <a:t>Decreased amounts of  reduced glutathione  due to decreased production of NADPH</a:t>
            </a:r>
            <a:r>
              <a:rPr lang="en-US" sz="2800" b="1" i="1" dirty="0" smtClean="0">
                <a:effectLst>
                  <a:outerShdw blurRad="38100" dist="38100" dir="2700000" algn="tl">
                    <a:srgbClr val="000000">
                      <a:alpha val="43137"/>
                    </a:srgbClr>
                  </a:outerShdw>
                </a:effectLst>
                <a:latin typeface="+mn-lt"/>
              </a:rPr>
              <a:t/>
            </a:r>
            <a:br>
              <a:rPr lang="en-US" sz="2800" b="1" i="1" dirty="0" smtClean="0">
                <a:effectLst>
                  <a:outerShdw blurRad="38100" dist="38100" dir="2700000" algn="tl">
                    <a:srgbClr val="000000">
                      <a:alpha val="43137"/>
                    </a:srgbClr>
                  </a:outerShdw>
                </a:effectLst>
                <a:latin typeface="+mn-lt"/>
              </a:rPr>
            </a:br>
            <a:r>
              <a:rPr lang="en-US" sz="2800" b="1" dirty="0" smtClean="0">
                <a:latin typeface="+mn-lt"/>
              </a:rPr>
              <a:t/>
            </a:r>
            <a:br>
              <a:rPr lang="en-US" sz="2800" b="1" dirty="0" smtClean="0">
                <a:latin typeface="+mn-lt"/>
              </a:rPr>
            </a:br>
            <a:endParaRPr lang="en-US" sz="2800" b="1" dirty="0">
              <a:latin typeface="+mn-lt"/>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050" y="2185097"/>
            <a:ext cx="8077900" cy="3682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p:cNvSpPr>
            <a:spLocks noGrp="1"/>
          </p:cNvSpPr>
          <p:nvPr>
            <p:ph type="dt" sz="half" idx="10"/>
          </p:nvPr>
        </p:nvSpPr>
        <p:spPr/>
        <p:txBody>
          <a:bodyPr/>
          <a:lstStyle/>
          <a:p>
            <a:fld id="{00CE86F4-84A3-4D7F-B387-96FFA0DB86EE}"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70</a:t>
            </a:fld>
            <a:endParaRPr lang="en-US"/>
          </a:p>
        </p:txBody>
      </p:sp>
    </p:spTree>
    <p:extLst>
      <p:ext uri="{BB962C8B-B14F-4D97-AF65-F5344CB8AC3E}">
        <p14:creationId xmlns:p14="http://schemas.microsoft.com/office/powerpoint/2010/main" val="81506096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noAutofit/>
          </a:bodyPr>
          <a:lstStyle/>
          <a:p>
            <a:pPr marL="342900" lvl="1" indent="0">
              <a:lnSpc>
                <a:spcPct val="150000"/>
              </a:lnSpc>
              <a:buNone/>
            </a:pPr>
            <a:r>
              <a:rPr lang="en-US" altLang="en-US" sz="2000" dirty="0"/>
              <a:t>In G6PD deficiency the red cells are not completely lacking in the enzyme; </a:t>
            </a:r>
            <a:r>
              <a:rPr lang="en-US" altLang="en-US" sz="2000" b="1" dirty="0"/>
              <a:t>younger cells contain some 6% of the normal amount</a:t>
            </a:r>
            <a:r>
              <a:rPr lang="en-US" altLang="en-US" sz="2000" dirty="0"/>
              <a:t>. This is </a:t>
            </a:r>
            <a:r>
              <a:rPr lang="en-US" altLang="en-US" sz="2000" b="1" dirty="0"/>
              <a:t>sufficient to provide reducing power</a:t>
            </a:r>
            <a:r>
              <a:rPr lang="en-US" altLang="en-US" sz="2000" dirty="0"/>
              <a:t> for every day needs.  </a:t>
            </a:r>
          </a:p>
          <a:p>
            <a:pPr marL="342900" lvl="1" indent="0">
              <a:lnSpc>
                <a:spcPct val="150000"/>
              </a:lnSpc>
              <a:buNone/>
            </a:pPr>
            <a:r>
              <a:rPr lang="en-US" altLang="en-US" sz="2000" b="1" dirty="0" smtClean="0"/>
              <a:t>G6PD deficiency does not cause any symptoms unless the patient takes one of a number of drugs</a:t>
            </a:r>
            <a:r>
              <a:rPr lang="en-US" altLang="en-US" sz="2000" dirty="0" smtClean="0"/>
              <a:t>, such as the anti-malarial </a:t>
            </a:r>
            <a:r>
              <a:rPr lang="en-US" altLang="en-US" sz="2000" dirty="0" err="1" smtClean="0"/>
              <a:t>primaquine</a:t>
            </a:r>
            <a:r>
              <a:rPr lang="en-US" altLang="en-US" sz="2000" dirty="0" smtClean="0"/>
              <a:t>. The administration of one of these </a:t>
            </a:r>
            <a:r>
              <a:rPr lang="en-US" altLang="en-US" sz="2000" dirty="0"/>
              <a:t>d</a:t>
            </a:r>
            <a:r>
              <a:rPr lang="en-US" altLang="en-US" sz="2000" dirty="0" smtClean="0"/>
              <a:t>rugs causes rapid and often </a:t>
            </a:r>
            <a:r>
              <a:rPr lang="en-US" altLang="en-US" sz="2000" b="1" dirty="0" smtClean="0"/>
              <a:t>severe hemolysis and jaundice</a:t>
            </a:r>
            <a:endParaRPr lang="en-US" sz="2000" b="1" dirty="0" smtClean="0"/>
          </a:p>
          <a:p>
            <a:pPr marL="342900" lvl="1" indent="0">
              <a:lnSpc>
                <a:spcPct val="150000"/>
              </a:lnSpc>
              <a:buNone/>
            </a:pPr>
            <a:r>
              <a:rPr lang="en-US" altLang="en-US" sz="2000" dirty="0" smtClean="0"/>
              <a:t>When, however, a </a:t>
            </a:r>
            <a:r>
              <a:rPr lang="en-US" altLang="en-US" sz="2000" b="1" dirty="0" smtClean="0"/>
              <a:t>drug</a:t>
            </a:r>
            <a:r>
              <a:rPr lang="en-US" altLang="en-US" sz="2000" dirty="0" smtClean="0"/>
              <a:t> such as </a:t>
            </a:r>
            <a:r>
              <a:rPr lang="en-US" altLang="en-US" sz="2000" dirty="0" err="1" smtClean="0"/>
              <a:t>primaquine</a:t>
            </a:r>
            <a:r>
              <a:rPr lang="en-US" altLang="en-US" sz="2000" dirty="0" smtClean="0"/>
              <a:t> is given the </a:t>
            </a:r>
            <a:r>
              <a:rPr lang="en-US" altLang="en-US" sz="2000" b="1" dirty="0" smtClean="0"/>
              <a:t>limited reducing power is overwhelmed</a:t>
            </a:r>
            <a:r>
              <a:rPr lang="en-US" altLang="en-US" sz="2000" dirty="0" smtClean="0"/>
              <a:t>, </a:t>
            </a:r>
            <a:r>
              <a:rPr lang="en-US" altLang="en-US" sz="2000" b="1" dirty="0" smtClean="0"/>
              <a:t>oxidation of intracellular proteins </a:t>
            </a:r>
            <a:r>
              <a:rPr lang="en-US" altLang="en-US" sz="2000" dirty="0" smtClean="0"/>
              <a:t>takes place and </a:t>
            </a:r>
            <a:r>
              <a:rPr lang="en-US" altLang="en-US" sz="2000" b="1" dirty="0" smtClean="0"/>
              <a:t>hemolysis, particularly of the older red cells</a:t>
            </a:r>
            <a:r>
              <a:rPr lang="en-US" altLang="en-US" sz="2000" dirty="0" smtClean="0"/>
              <a:t>, follows </a:t>
            </a:r>
          </a:p>
          <a:p>
            <a:pPr marL="0" indent="0">
              <a:lnSpc>
                <a:spcPct val="150000"/>
              </a:lnSpc>
              <a:buNone/>
            </a:pPr>
            <a:endParaRPr lang="en-US" sz="2400" dirty="0"/>
          </a:p>
        </p:txBody>
      </p:sp>
      <p:sp>
        <p:nvSpPr>
          <p:cNvPr id="2" name="Date Placeholder 1"/>
          <p:cNvSpPr>
            <a:spLocks noGrp="1"/>
          </p:cNvSpPr>
          <p:nvPr>
            <p:ph type="dt" sz="half" idx="10"/>
          </p:nvPr>
        </p:nvSpPr>
        <p:spPr/>
        <p:txBody>
          <a:bodyPr/>
          <a:lstStyle/>
          <a:p>
            <a:fld id="{23C5FB4F-3759-49B0-9DE2-B7821FEA203E}"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71</a:t>
            </a:fld>
            <a:endParaRPr lang="en-US"/>
          </a:p>
        </p:txBody>
      </p:sp>
    </p:spTree>
    <p:extLst>
      <p:ext uri="{BB962C8B-B14F-4D97-AF65-F5344CB8AC3E}">
        <p14:creationId xmlns:p14="http://schemas.microsoft.com/office/powerpoint/2010/main" val="156944272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458200" cy="5592763"/>
          </a:xfrm>
        </p:spPr>
        <p:txBody>
          <a:bodyPr>
            <a:normAutofit fontScale="92500"/>
          </a:bodyPr>
          <a:lstStyle/>
          <a:p>
            <a:pPr marL="0" indent="0">
              <a:buNone/>
            </a:pPr>
            <a:r>
              <a:rPr lang="en-US" sz="2800" b="1" dirty="0" smtClean="0"/>
              <a:t>Clinical Features:</a:t>
            </a:r>
          </a:p>
          <a:p>
            <a:pPr marL="457200" lvl="1" indent="0">
              <a:lnSpc>
                <a:spcPct val="150000"/>
              </a:lnSpc>
              <a:buNone/>
            </a:pPr>
            <a:r>
              <a:rPr lang="en-US" sz="2000" b="1" dirty="0" smtClean="0"/>
              <a:t>Acute hemolysis:</a:t>
            </a:r>
            <a:r>
              <a:rPr lang="en-US" altLang="zh-TW" sz="2000" dirty="0">
                <a:ea typeface="新細明體" pitchFamily="18" charset="-120"/>
                <a:cs typeface="Times New Roman" pitchFamily="18" charset="0"/>
              </a:rPr>
              <a:t> red blood cells no longer transport oxygen effectively </a:t>
            </a:r>
            <a:endParaRPr lang="en-US" sz="2000" b="1" dirty="0" smtClean="0"/>
          </a:p>
          <a:p>
            <a:pPr lvl="1">
              <a:lnSpc>
                <a:spcPct val="150000"/>
              </a:lnSpc>
            </a:pPr>
            <a:r>
              <a:rPr lang="en-US" sz="2000" dirty="0" smtClean="0">
                <a:solidFill>
                  <a:srgbClr val="FF0000"/>
                </a:solidFill>
              </a:rPr>
              <a:t>Drugs, infections</a:t>
            </a:r>
            <a:r>
              <a:rPr lang="en-US" sz="2000" dirty="0" smtClean="0"/>
              <a:t>, associated with </a:t>
            </a:r>
            <a:r>
              <a:rPr lang="en-US" sz="2000" dirty="0" smtClean="0">
                <a:solidFill>
                  <a:srgbClr val="FF0000"/>
                </a:solidFill>
              </a:rPr>
              <a:t>diabetic acidosis</a:t>
            </a:r>
          </a:p>
          <a:p>
            <a:pPr lvl="1">
              <a:lnSpc>
                <a:spcPct val="150000"/>
              </a:lnSpc>
            </a:pPr>
            <a:r>
              <a:rPr lang="en-US" sz="2000" dirty="0" err="1" smtClean="0"/>
              <a:t>Favism</a:t>
            </a:r>
            <a:r>
              <a:rPr lang="en-US" sz="2000" dirty="0" smtClean="0"/>
              <a:t>: </a:t>
            </a:r>
            <a:r>
              <a:rPr lang="en-US" altLang="zh-TW" sz="2000" dirty="0">
                <a:ea typeface="MS PGothic" pitchFamily="34" charset="-128"/>
                <a:cs typeface="Times New Roman" pitchFamily="18" charset="0"/>
              </a:rPr>
              <a:t>Some G6PD deficient individuals are allergic to </a:t>
            </a:r>
            <a:r>
              <a:rPr lang="en-US" altLang="zh-TW" sz="2000" dirty="0">
                <a:solidFill>
                  <a:srgbClr val="FF0000"/>
                </a:solidFill>
                <a:ea typeface="MS PGothic" pitchFamily="34" charset="-128"/>
                <a:cs typeface="Times New Roman" pitchFamily="18" charset="0"/>
              </a:rPr>
              <a:t>fava beans </a:t>
            </a:r>
            <a:r>
              <a:rPr lang="en-US" altLang="zh-TW" sz="2000" dirty="0">
                <a:ea typeface="MS PGothic" pitchFamily="34" charset="-128"/>
                <a:cs typeface="Times New Roman" pitchFamily="18" charset="0"/>
              </a:rPr>
              <a:t>and the smell of the fava pollen. </a:t>
            </a:r>
            <a:endParaRPr lang="en-US" sz="2000" dirty="0" smtClean="0"/>
          </a:p>
          <a:p>
            <a:pPr lvl="1">
              <a:lnSpc>
                <a:spcPct val="150000"/>
              </a:lnSpc>
            </a:pPr>
            <a:r>
              <a:rPr lang="en-US" sz="2000" dirty="0" smtClean="0">
                <a:solidFill>
                  <a:srgbClr val="FF0000"/>
                </a:solidFill>
              </a:rPr>
              <a:t>Neonatal jaundice</a:t>
            </a:r>
          </a:p>
          <a:p>
            <a:pPr lvl="1">
              <a:lnSpc>
                <a:spcPct val="150000"/>
              </a:lnSpc>
            </a:pPr>
            <a:r>
              <a:rPr lang="en-US" sz="2000" dirty="0" smtClean="0">
                <a:solidFill>
                  <a:srgbClr val="FF0000"/>
                </a:solidFill>
              </a:rPr>
              <a:t>Congenital</a:t>
            </a:r>
            <a:r>
              <a:rPr lang="en-US" sz="2000" dirty="0" smtClean="0"/>
              <a:t> </a:t>
            </a:r>
            <a:r>
              <a:rPr lang="en-US" sz="2000" dirty="0" err="1" smtClean="0"/>
              <a:t>nonspherocytic</a:t>
            </a:r>
            <a:r>
              <a:rPr lang="en-US" sz="2000" dirty="0" smtClean="0"/>
              <a:t> hemolytic anemia</a:t>
            </a:r>
          </a:p>
          <a:p>
            <a:pPr marL="457200" lvl="1" indent="0">
              <a:lnSpc>
                <a:spcPct val="150000"/>
              </a:lnSpc>
              <a:buNone/>
            </a:pPr>
            <a:r>
              <a:rPr lang="en-US" altLang="zh-TW" sz="2000" dirty="0">
                <a:ea typeface="新細明體" pitchFamily="18" charset="-120"/>
                <a:cs typeface="Times New Roman" pitchFamily="18" charset="0"/>
              </a:rPr>
              <a:t>There are other conditions that also caused by G6PD deficiency- neonatal jaundice, abdominal back pain, dizziness, headache, irregular breathing, and palpitations</a:t>
            </a:r>
            <a:r>
              <a:rPr lang="en-US" altLang="zh-TW" sz="2000" dirty="0" smtClean="0">
                <a:ea typeface="新細明體" pitchFamily="18" charset="-120"/>
                <a:cs typeface="Times New Roman" pitchFamily="18" charset="0"/>
              </a:rPr>
              <a:t>.</a:t>
            </a:r>
          </a:p>
          <a:p>
            <a:pPr marL="457200" lvl="1" indent="0">
              <a:lnSpc>
                <a:spcPct val="150000"/>
              </a:lnSpc>
              <a:buNone/>
            </a:pPr>
            <a:r>
              <a:rPr lang="en-US" sz="2000" dirty="0"/>
              <a:t>G6PD deficient patients have increased </a:t>
            </a:r>
            <a:r>
              <a:rPr lang="en-US" sz="2000" dirty="0">
                <a:solidFill>
                  <a:srgbClr val="FF0000"/>
                </a:solidFill>
              </a:rPr>
              <a:t>resistance </a:t>
            </a:r>
            <a:r>
              <a:rPr lang="en-US" sz="2000" dirty="0"/>
              <a:t>to Infestation by </a:t>
            </a:r>
            <a:r>
              <a:rPr lang="en-US" sz="2000" dirty="0" err="1" smtClean="0"/>
              <a:t>fal</a:t>
            </a:r>
            <a:r>
              <a:rPr lang="en-US" sz="2000" dirty="0" smtClean="0"/>
              <a:t> </a:t>
            </a:r>
            <a:r>
              <a:rPr lang="en-US" sz="2000" dirty="0"/>
              <a:t>malaria</a:t>
            </a:r>
          </a:p>
          <a:p>
            <a:pPr marL="457200" lvl="1" indent="0">
              <a:lnSpc>
                <a:spcPct val="150000"/>
              </a:lnSpc>
              <a:buNone/>
            </a:pPr>
            <a:endParaRPr lang="en-US" altLang="zh-TW" sz="2000" dirty="0">
              <a:ea typeface="新細明體" pitchFamily="18" charset="-120"/>
              <a:cs typeface="Times New Roman" pitchFamily="18" charset="0"/>
            </a:endParaRPr>
          </a:p>
          <a:p>
            <a:pPr marL="457200" lvl="1" indent="0">
              <a:lnSpc>
                <a:spcPct val="150000"/>
              </a:lnSpc>
              <a:buNone/>
            </a:pPr>
            <a:endParaRPr lang="en-US" sz="2000" dirty="0" smtClean="0"/>
          </a:p>
          <a:p>
            <a:pPr marL="0" indent="0">
              <a:buNone/>
            </a:pPr>
            <a:endParaRPr lang="en-US" sz="2000" dirty="0"/>
          </a:p>
        </p:txBody>
      </p:sp>
      <p:sp>
        <p:nvSpPr>
          <p:cNvPr id="2" name="Date Placeholder 1"/>
          <p:cNvSpPr>
            <a:spLocks noGrp="1"/>
          </p:cNvSpPr>
          <p:nvPr>
            <p:ph type="dt" sz="half" idx="10"/>
          </p:nvPr>
        </p:nvSpPr>
        <p:spPr/>
        <p:txBody>
          <a:bodyPr/>
          <a:lstStyle/>
          <a:p>
            <a:fld id="{A1B9951B-DE25-4585-AD58-AA3B4323718A}"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72</a:t>
            </a:fld>
            <a:endParaRPr lang="en-US"/>
          </a:p>
        </p:txBody>
      </p:sp>
    </p:spTree>
    <p:extLst>
      <p:ext uri="{BB962C8B-B14F-4D97-AF65-F5344CB8AC3E}">
        <p14:creationId xmlns:p14="http://schemas.microsoft.com/office/powerpoint/2010/main" val="188168293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4"/>
          <p:cNvSpPr txBox="1">
            <a:spLocks noChangeArrowheads="1"/>
          </p:cNvSpPr>
          <p:nvPr/>
        </p:nvSpPr>
        <p:spPr bwMode="auto">
          <a:xfrm>
            <a:off x="1063475" y="1371600"/>
            <a:ext cx="6404125"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150000"/>
              </a:lnSpc>
            </a:pPr>
            <a:r>
              <a:rPr lang="en-US" altLang="en-US" sz="2800" b="1" dirty="0">
                <a:latin typeface="+mn-lt"/>
              </a:rPr>
              <a:t>Precipitating Factors </a:t>
            </a:r>
            <a:endParaRPr lang="en-US" altLang="en-US" sz="2800" b="1" dirty="0" smtClean="0">
              <a:latin typeface="+mn-lt"/>
            </a:endParaRPr>
          </a:p>
          <a:p>
            <a:pPr eaLnBrk="1" hangingPunct="1">
              <a:lnSpc>
                <a:spcPct val="150000"/>
              </a:lnSpc>
            </a:pPr>
            <a:r>
              <a:rPr lang="en-US" altLang="en-US" sz="2000" dirty="0" smtClean="0">
                <a:latin typeface="+mn-lt"/>
              </a:rPr>
              <a:t>G6PD </a:t>
            </a:r>
            <a:r>
              <a:rPr lang="en-US" altLang="en-US" sz="2000" dirty="0">
                <a:latin typeface="+mn-lt"/>
              </a:rPr>
              <a:t>deficient patients will develop hemolytic attack upon:</a:t>
            </a:r>
          </a:p>
          <a:p>
            <a:pPr eaLnBrk="1" hangingPunct="1">
              <a:lnSpc>
                <a:spcPct val="150000"/>
              </a:lnSpc>
            </a:pPr>
            <a:r>
              <a:rPr lang="en-US" altLang="en-US" sz="2000" dirty="0">
                <a:latin typeface="+mn-lt"/>
              </a:rPr>
              <a:t>Intake of </a:t>
            </a:r>
            <a:r>
              <a:rPr lang="en-US" altLang="en-US" sz="2000" b="1" dirty="0">
                <a:latin typeface="+mn-lt"/>
              </a:rPr>
              <a:t>oxidant drugs </a:t>
            </a:r>
            <a:r>
              <a:rPr lang="en-US" altLang="en-US" sz="2000" dirty="0">
                <a:latin typeface="+mn-lt"/>
              </a:rPr>
              <a:t>(</a:t>
            </a:r>
            <a:r>
              <a:rPr lang="en-US" altLang="en-US" sz="2000" b="1" dirty="0">
                <a:solidFill>
                  <a:srgbClr val="FF0000"/>
                </a:solidFill>
                <a:latin typeface="+mn-lt"/>
              </a:rPr>
              <a:t>AAA</a:t>
            </a:r>
            <a:r>
              <a:rPr lang="en-US" altLang="en-US" sz="2000" dirty="0">
                <a:latin typeface="+mn-lt"/>
              </a:rPr>
              <a:t>):</a:t>
            </a:r>
          </a:p>
          <a:p>
            <a:pPr eaLnBrk="1" hangingPunct="1">
              <a:lnSpc>
                <a:spcPct val="150000"/>
              </a:lnSpc>
            </a:pPr>
            <a:r>
              <a:rPr lang="en-US" altLang="en-US" sz="2000" dirty="0">
                <a:latin typeface="+mn-lt"/>
              </a:rPr>
              <a:t>	Antibiotics e.g., sulfa preparation</a:t>
            </a:r>
          </a:p>
          <a:p>
            <a:pPr eaLnBrk="1" hangingPunct="1">
              <a:lnSpc>
                <a:spcPct val="150000"/>
              </a:lnSpc>
            </a:pPr>
            <a:r>
              <a:rPr lang="en-US" altLang="en-US" sz="2000" dirty="0">
                <a:latin typeface="+mn-lt"/>
              </a:rPr>
              <a:t>	Antimalarial: e.g., </a:t>
            </a:r>
            <a:r>
              <a:rPr lang="en-US" altLang="en-US" sz="2000" dirty="0" err="1">
                <a:latin typeface="+mn-lt"/>
              </a:rPr>
              <a:t>Primaquine</a:t>
            </a:r>
            <a:endParaRPr lang="en-US" altLang="en-US" sz="2000" dirty="0">
              <a:latin typeface="+mn-lt"/>
            </a:endParaRPr>
          </a:p>
          <a:p>
            <a:pPr eaLnBrk="1" hangingPunct="1">
              <a:lnSpc>
                <a:spcPct val="150000"/>
              </a:lnSpc>
            </a:pPr>
            <a:r>
              <a:rPr lang="en-US" altLang="en-US" sz="2000" dirty="0">
                <a:latin typeface="+mn-lt"/>
              </a:rPr>
              <a:t>	Antipyretics</a:t>
            </a:r>
          </a:p>
          <a:p>
            <a:pPr eaLnBrk="1" hangingPunct="1">
              <a:lnSpc>
                <a:spcPct val="150000"/>
              </a:lnSpc>
            </a:pPr>
            <a:r>
              <a:rPr lang="en-US" altLang="en-US" sz="2000" dirty="0">
                <a:latin typeface="+mn-lt"/>
              </a:rPr>
              <a:t>Exposure to </a:t>
            </a:r>
            <a:r>
              <a:rPr lang="en-US" altLang="en-US" sz="2000" b="1" dirty="0">
                <a:latin typeface="+mn-lt"/>
              </a:rPr>
              <a:t>infection</a:t>
            </a:r>
          </a:p>
          <a:p>
            <a:pPr eaLnBrk="1" hangingPunct="1">
              <a:lnSpc>
                <a:spcPct val="150000"/>
              </a:lnSpc>
            </a:pPr>
            <a:r>
              <a:rPr lang="en-US" altLang="en-US" sz="2000" dirty="0">
                <a:latin typeface="+mn-lt"/>
              </a:rPr>
              <a:t>Ingestion of </a:t>
            </a:r>
            <a:r>
              <a:rPr lang="en-US" altLang="en-US" sz="2000" b="1" dirty="0">
                <a:latin typeface="+mn-lt"/>
              </a:rPr>
              <a:t>fava beans </a:t>
            </a:r>
            <a:r>
              <a:rPr lang="en-US" altLang="en-US" sz="2000" dirty="0">
                <a:latin typeface="+mn-lt"/>
              </a:rPr>
              <a:t>(</a:t>
            </a:r>
            <a:r>
              <a:rPr lang="en-US" altLang="en-US" sz="2000" dirty="0" err="1">
                <a:latin typeface="+mn-lt"/>
              </a:rPr>
              <a:t>favism</a:t>
            </a:r>
            <a:r>
              <a:rPr lang="en-US" altLang="en-US" sz="2000" dirty="0">
                <a:latin typeface="+mn-lt"/>
              </a:rPr>
              <a:t>, Mediterranean variant)</a:t>
            </a:r>
          </a:p>
          <a:p>
            <a:pPr eaLnBrk="1" hangingPunct="1">
              <a:lnSpc>
                <a:spcPct val="150000"/>
              </a:lnSpc>
            </a:pPr>
            <a:endParaRPr lang="en-US" altLang="en-US" sz="2000" dirty="0">
              <a:latin typeface="+mn-lt"/>
            </a:endParaRPr>
          </a:p>
        </p:txBody>
      </p:sp>
      <p:sp>
        <p:nvSpPr>
          <p:cNvPr id="2" name="Date Placeholder 1"/>
          <p:cNvSpPr>
            <a:spLocks noGrp="1"/>
          </p:cNvSpPr>
          <p:nvPr>
            <p:ph type="dt" sz="half" idx="10"/>
          </p:nvPr>
        </p:nvSpPr>
        <p:spPr/>
        <p:txBody>
          <a:bodyPr/>
          <a:lstStyle/>
          <a:p>
            <a:fld id="{F1938C69-F9F7-4DC6-B949-B06EC66D8D2D}"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73</a:t>
            </a:fld>
            <a:endParaRPr lang="en-US"/>
          </a:p>
        </p:txBody>
      </p:sp>
    </p:spTree>
    <p:extLst>
      <p:ext uri="{BB962C8B-B14F-4D97-AF65-F5344CB8AC3E}">
        <p14:creationId xmlns:p14="http://schemas.microsoft.com/office/powerpoint/2010/main" val="28942279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351875511"/>
              </p:ext>
            </p:extLst>
          </p:nvPr>
        </p:nvGraphicFramePr>
        <p:xfrm>
          <a:off x="381000" y="609600"/>
          <a:ext cx="8458200" cy="5867401"/>
        </p:xfrm>
        <a:graphic>
          <a:graphicData uri="http://schemas.openxmlformats.org/drawingml/2006/table">
            <a:tbl>
              <a:tblPr firstRow="1" bandRow="1">
                <a:tableStyleId>{08FB837D-C827-4EFA-A057-4D05807E0F7C}</a:tableStyleId>
              </a:tblPr>
              <a:tblGrid>
                <a:gridCol w="2114550"/>
                <a:gridCol w="2230946"/>
                <a:gridCol w="1998154"/>
                <a:gridCol w="2114550"/>
              </a:tblGrid>
              <a:tr h="704777">
                <a:tc>
                  <a:txBody>
                    <a:bodyPr/>
                    <a:lstStyle/>
                    <a:p>
                      <a:endParaRPr lang="en-US" sz="2800" b="1" dirty="0">
                        <a:solidFill>
                          <a:schemeClr val="tx1"/>
                        </a:solidFill>
                        <a:effectLst>
                          <a:outerShdw blurRad="38100" dist="38100" dir="2700000" algn="tl">
                            <a:srgbClr val="000000">
                              <a:alpha val="43137"/>
                            </a:srgbClr>
                          </a:outerShdw>
                        </a:effectLst>
                      </a:endParaRPr>
                    </a:p>
                  </a:txBody>
                  <a:tcPr/>
                </a:tc>
                <a:tc>
                  <a:txBody>
                    <a:bodyPr/>
                    <a:lstStyle/>
                    <a:p>
                      <a:r>
                        <a:rPr lang="en-US" sz="2400" b="1" dirty="0" smtClean="0">
                          <a:solidFill>
                            <a:srgbClr val="C00000"/>
                          </a:solidFill>
                          <a:effectLst>
                            <a:outerShdw blurRad="38100" dist="38100" dir="2700000" algn="tl">
                              <a:srgbClr val="000000">
                                <a:alpha val="43137"/>
                              </a:srgbClr>
                            </a:outerShdw>
                          </a:effectLst>
                        </a:rPr>
                        <a:t>Definitive risk</a:t>
                      </a:r>
                      <a:endParaRPr lang="en-US" sz="2400" b="1" dirty="0">
                        <a:solidFill>
                          <a:srgbClr val="C00000"/>
                        </a:solidFill>
                        <a:effectLst>
                          <a:outerShdw blurRad="38100" dist="38100" dir="2700000" algn="tl">
                            <a:srgbClr val="000000">
                              <a:alpha val="43137"/>
                            </a:srgbClr>
                          </a:outerShdw>
                        </a:effectLst>
                      </a:endParaRPr>
                    </a:p>
                  </a:txBody>
                  <a:tcPr/>
                </a:tc>
                <a:tc>
                  <a:txBody>
                    <a:bodyPr/>
                    <a:lstStyle/>
                    <a:p>
                      <a:r>
                        <a:rPr lang="en-US" sz="2400" b="1" dirty="0" smtClean="0">
                          <a:solidFill>
                            <a:schemeClr val="tx1"/>
                          </a:solidFill>
                          <a:effectLst>
                            <a:outerShdw blurRad="38100" dist="38100" dir="2700000" algn="tl">
                              <a:srgbClr val="000000">
                                <a:alpha val="43137"/>
                              </a:srgbClr>
                            </a:outerShdw>
                          </a:effectLst>
                        </a:rPr>
                        <a:t>Possible risk</a:t>
                      </a:r>
                      <a:endParaRPr lang="en-US" sz="2400" b="1" dirty="0">
                        <a:solidFill>
                          <a:schemeClr val="tx1"/>
                        </a:solidFill>
                        <a:effectLst>
                          <a:outerShdw blurRad="38100" dist="38100" dir="2700000" algn="tl">
                            <a:srgbClr val="000000">
                              <a:alpha val="43137"/>
                            </a:srgbClr>
                          </a:outerShdw>
                        </a:effectLst>
                      </a:endParaRPr>
                    </a:p>
                  </a:txBody>
                  <a:tcPr/>
                </a:tc>
                <a:tc>
                  <a:txBody>
                    <a:bodyPr/>
                    <a:lstStyle/>
                    <a:p>
                      <a:r>
                        <a:rPr lang="en-US" sz="2400" b="1" dirty="0" smtClean="0">
                          <a:solidFill>
                            <a:schemeClr val="tx1"/>
                          </a:solidFill>
                          <a:effectLst>
                            <a:outerShdw blurRad="38100" dist="38100" dir="2700000" algn="tl">
                              <a:srgbClr val="000000">
                                <a:alpha val="43137"/>
                              </a:srgbClr>
                            </a:outerShdw>
                          </a:effectLst>
                        </a:rPr>
                        <a:t>Doubtful risk</a:t>
                      </a:r>
                      <a:endParaRPr lang="en-US" sz="2400" b="1" dirty="0">
                        <a:solidFill>
                          <a:schemeClr val="tx1"/>
                        </a:solidFill>
                        <a:effectLst>
                          <a:outerShdw blurRad="38100" dist="38100" dir="2700000" algn="tl">
                            <a:srgbClr val="000000">
                              <a:alpha val="43137"/>
                            </a:srgbClr>
                          </a:outerShdw>
                        </a:effectLst>
                      </a:endParaRPr>
                    </a:p>
                  </a:txBody>
                  <a:tcPr/>
                </a:tc>
              </a:tr>
              <a:tr h="1277032">
                <a:tc>
                  <a:txBody>
                    <a:bodyPr/>
                    <a:lstStyle/>
                    <a:p>
                      <a:r>
                        <a:rPr lang="en-US" sz="2000" b="1" dirty="0" err="1" smtClean="0">
                          <a:solidFill>
                            <a:schemeClr val="tx1"/>
                          </a:solidFill>
                          <a:effectLst>
                            <a:outerShdw blurRad="38100" dist="38100" dir="2700000" algn="tl">
                              <a:srgbClr val="000000">
                                <a:alpha val="43137"/>
                              </a:srgbClr>
                            </a:outerShdw>
                          </a:effectLst>
                        </a:rPr>
                        <a:t>antimalarials</a:t>
                      </a:r>
                      <a:endParaRPr lang="en-US" sz="2000" b="1" dirty="0">
                        <a:solidFill>
                          <a:schemeClr val="tx1"/>
                        </a:solidFill>
                        <a:effectLst>
                          <a:outerShdw blurRad="38100" dist="38100" dir="2700000" algn="tl">
                            <a:srgbClr val="000000">
                              <a:alpha val="43137"/>
                            </a:srgbClr>
                          </a:outerShdw>
                        </a:effectLst>
                      </a:endParaRPr>
                    </a:p>
                  </a:txBody>
                  <a:tcPr/>
                </a:tc>
                <a:tc>
                  <a:txBody>
                    <a:bodyPr/>
                    <a:lstStyle/>
                    <a:p>
                      <a:r>
                        <a:rPr lang="en-US" b="1" dirty="0" err="1" smtClean="0">
                          <a:solidFill>
                            <a:srgbClr val="C00000"/>
                          </a:solidFill>
                        </a:rPr>
                        <a:t>Primaquine</a:t>
                      </a:r>
                      <a:endParaRPr lang="en-US" b="1" dirty="0" smtClean="0">
                        <a:solidFill>
                          <a:srgbClr val="C00000"/>
                        </a:solidFill>
                      </a:endParaRPr>
                    </a:p>
                    <a:p>
                      <a:r>
                        <a:rPr lang="en-US" b="1" dirty="0" err="1" smtClean="0">
                          <a:solidFill>
                            <a:srgbClr val="C00000"/>
                          </a:solidFill>
                        </a:rPr>
                        <a:t>Dapsone</a:t>
                      </a:r>
                      <a:endParaRPr lang="en-US" b="1" dirty="0" smtClean="0">
                        <a:solidFill>
                          <a:srgbClr val="C00000"/>
                        </a:solidFill>
                      </a:endParaRPr>
                    </a:p>
                    <a:p>
                      <a:r>
                        <a:rPr lang="en-US" b="1" dirty="0" err="1" smtClean="0">
                          <a:solidFill>
                            <a:srgbClr val="C00000"/>
                          </a:solidFill>
                        </a:rPr>
                        <a:t>cholrproguanil</a:t>
                      </a:r>
                      <a:endParaRPr lang="en-US" b="1" dirty="0">
                        <a:solidFill>
                          <a:srgbClr val="C00000"/>
                        </a:solidFill>
                      </a:endParaRPr>
                    </a:p>
                  </a:txBody>
                  <a:tcPr/>
                </a:tc>
                <a:tc>
                  <a:txBody>
                    <a:bodyPr/>
                    <a:lstStyle/>
                    <a:p>
                      <a:r>
                        <a:rPr lang="en-US" b="0" dirty="0" err="1" smtClean="0">
                          <a:solidFill>
                            <a:schemeClr val="tx1"/>
                          </a:solidFill>
                        </a:rPr>
                        <a:t>chloroquine</a:t>
                      </a:r>
                      <a:endParaRPr lang="en-US" b="0" dirty="0">
                        <a:solidFill>
                          <a:schemeClr val="tx1"/>
                        </a:solidFill>
                      </a:endParaRPr>
                    </a:p>
                  </a:txBody>
                  <a:tcPr/>
                </a:tc>
                <a:tc>
                  <a:txBody>
                    <a:bodyPr/>
                    <a:lstStyle/>
                    <a:p>
                      <a:r>
                        <a:rPr lang="en-US" dirty="0" smtClean="0"/>
                        <a:t>quinine</a:t>
                      </a:r>
                      <a:endParaRPr lang="en-US" dirty="0"/>
                    </a:p>
                  </a:txBody>
                  <a:tcPr/>
                </a:tc>
              </a:tr>
              <a:tr h="1277032">
                <a:tc>
                  <a:txBody>
                    <a:bodyPr/>
                    <a:lstStyle/>
                    <a:p>
                      <a:r>
                        <a:rPr lang="en-US" sz="2000" b="1" dirty="0" err="1" smtClean="0">
                          <a:solidFill>
                            <a:schemeClr val="tx1"/>
                          </a:solidFill>
                          <a:effectLst>
                            <a:outerShdw blurRad="38100" dist="38100" dir="2700000" algn="tl">
                              <a:srgbClr val="000000">
                                <a:alpha val="43137"/>
                              </a:srgbClr>
                            </a:outerShdw>
                          </a:effectLst>
                        </a:rPr>
                        <a:t>Sulphonamides</a:t>
                      </a:r>
                      <a:r>
                        <a:rPr lang="en-US" sz="2000" b="1" dirty="0" smtClean="0">
                          <a:solidFill>
                            <a:schemeClr val="tx1"/>
                          </a:solidFill>
                          <a:effectLst>
                            <a:outerShdw blurRad="38100" dist="38100" dir="2700000" algn="tl">
                              <a:srgbClr val="000000">
                                <a:alpha val="43137"/>
                              </a:srgbClr>
                            </a:outerShdw>
                          </a:effectLst>
                        </a:rPr>
                        <a:t>/</a:t>
                      </a:r>
                    </a:p>
                    <a:p>
                      <a:r>
                        <a:rPr lang="en-US" sz="2000" b="1" dirty="0" err="1" smtClean="0">
                          <a:solidFill>
                            <a:schemeClr val="tx1"/>
                          </a:solidFill>
                          <a:effectLst>
                            <a:outerShdw blurRad="38100" dist="38100" dir="2700000" algn="tl">
                              <a:srgbClr val="000000">
                                <a:alpha val="43137"/>
                              </a:srgbClr>
                            </a:outerShdw>
                          </a:effectLst>
                        </a:rPr>
                        <a:t>sulphones</a:t>
                      </a:r>
                      <a:endParaRPr lang="en-US" sz="2000" b="1" dirty="0">
                        <a:solidFill>
                          <a:schemeClr val="tx1"/>
                        </a:solidFill>
                        <a:effectLst>
                          <a:outerShdw blurRad="38100" dist="38100" dir="2700000" algn="tl">
                            <a:srgbClr val="000000">
                              <a:alpha val="43137"/>
                            </a:srgbClr>
                          </a:outerShdw>
                        </a:effectLst>
                      </a:endParaRPr>
                    </a:p>
                  </a:txBody>
                  <a:tcPr/>
                </a:tc>
                <a:tc>
                  <a:txBody>
                    <a:bodyPr/>
                    <a:lstStyle/>
                    <a:p>
                      <a:r>
                        <a:rPr lang="en-US" b="1" dirty="0" err="1" smtClean="0">
                          <a:solidFill>
                            <a:srgbClr val="C00000"/>
                          </a:solidFill>
                        </a:rPr>
                        <a:t>Sulphametoxazole</a:t>
                      </a:r>
                      <a:endParaRPr lang="en-US" b="1" dirty="0" smtClean="0">
                        <a:solidFill>
                          <a:srgbClr val="C00000"/>
                        </a:solidFill>
                      </a:endParaRPr>
                    </a:p>
                    <a:p>
                      <a:r>
                        <a:rPr lang="en-US" b="1" dirty="0" err="1" smtClean="0">
                          <a:solidFill>
                            <a:srgbClr val="C00000"/>
                          </a:solidFill>
                        </a:rPr>
                        <a:t>Dapsone</a:t>
                      </a:r>
                      <a:r>
                        <a:rPr lang="en-US" b="1" dirty="0" smtClean="0">
                          <a:solidFill>
                            <a:srgbClr val="C00000"/>
                          </a:solidFill>
                        </a:rPr>
                        <a:t> </a:t>
                      </a:r>
                      <a:endParaRPr lang="en-US" b="1" dirty="0">
                        <a:solidFill>
                          <a:srgbClr val="C00000"/>
                        </a:solidFill>
                      </a:endParaRPr>
                    </a:p>
                  </a:txBody>
                  <a:tcPr/>
                </a:tc>
                <a:tc>
                  <a:txBody>
                    <a:bodyPr/>
                    <a:lstStyle/>
                    <a:p>
                      <a:r>
                        <a:rPr lang="en-US" b="0" dirty="0" err="1" smtClean="0">
                          <a:solidFill>
                            <a:schemeClr val="tx1"/>
                          </a:solidFill>
                        </a:rPr>
                        <a:t>Sulfasalazine</a:t>
                      </a:r>
                      <a:endParaRPr lang="en-US" b="0" dirty="0" smtClean="0">
                        <a:solidFill>
                          <a:schemeClr val="tx1"/>
                        </a:solidFill>
                      </a:endParaRPr>
                    </a:p>
                    <a:p>
                      <a:r>
                        <a:rPr lang="en-US" b="0" dirty="0" err="1" smtClean="0">
                          <a:solidFill>
                            <a:schemeClr val="tx1"/>
                          </a:solidFill>
                        </a:rPr>
                        <a:t>Sulfadimidine</a:t>
                      </a:r>
                      <a:r>
                        <a:rPr lang="en-US" b="0" dirty="0" smtClean="0">
                          <a:solidFill>
                            <a:schemeClr val="tx1"/>
                          </a:solidFill>
                        </a:rPr>
                        <a:t> </a:t>
                      </a:r>
                      <a:endParaRPr lang="en-US" b="0" dirty="0">
                        <a:solidFill>
                          <a:schemeClr val="tx1"/>
                        </a:solidFill>
                      </a:endParaRPr>
                    </a:p>
                  </a:txBody>
                  <a:tcPr/>
                </a:tc>
                <a:tc>
                  <a:txBody>
                    <a:bodyPr/>
                    <a:lstStyle/>
                    <a:p>
                      <a:r>
                        <a:rPr lang="en-US" dirty="0" err="1" smtClean="0"/>
                        <a:t>Sulfisoxazole</a:t>
                      </a:r>
                      <a:endParaRPr lang="en-US" dirty="0" smtClean="0"/>
                    </a:p>
                    <a:p>
                      <a:r>
                        <a:rPr lang="en-US" dirty="0" smtClean="0"/>
                        <a:t>Sulfadiazine </a:t>
                      </a:r>
                      <a:endParaRPr lang="en-US" dirty="0"/>
                    </a:p>
                  </a:txBody>
                  <a:tcPr/>
                </a:tc>
              </a:tr>
              <a:tr h="1304280">
                <a:tc>
                  <a:txBody>
                    <a:bodyPr/>
                    <a:lstStyle/>
                    <a:p>
                      <a:r>
                        <a:rPr lang="en-US" sz="2000" b="1" dirty="0" err="1" smtClean="0">
                          <a:solidFill>
                            <a:schemeClr val="tx1"/>
                          </a:solidFill>
                          <a:effectLst>
                            <a:outerShdw blurRad="38100" dist="38100" dir="2700000" algn="tl">
                              <a:srgbClr val="000000">
                                <a:alpha val="43137"/>
                              </a:srgbClr>
                            </a:outerShdw>
                          </a:effectLst>
                        </a:rPr>
                        <a:t>Antibacterials</a:t>
                      </a:r>
                      <a:r>
                        <a:rPr lang="en-US" sz="2000" b="1" dirty="0" smtClean="0">
                          <a:solidFill>
                            <a:schemeClr val="tx1"/>
                          </a:solidFill>
                          <a:effectLst>
                            <a:outerShdw blurRad="38100" dist="38100" dir="2700000" algn="tl">
                              <a:srgbClr val="000000">
                                <a:alpha val="43137"/>
                              </a:srgbClr>
                            </a:outerShdw>
                          </a:effectLst>
                        </a:rPr>
                        <a:t>/</a:t>
                      </a:r>
                    </a:p>
                    <a:p>
                      <a:r>
                        <a:rPr lang="en-US" sz="2000" b="1" dirty="0" smtClean="0">
                          <a:solidFill>
                            <a:schemeClr val="tx1"/>
                          </a:solidFill>
                          <a:effectLst>
                            <a:outerShdw blurRad="38100" dist="38100" dir="2700000" algn="tl">
                              <a:srgbClr val="000000">
                                <a:alpha val="43137"/>
                              </a:srgbClr>
                            </a:outerShdw>
                          </a:effectLst>
                        </a:rPr>
                        <a:t>Antibiotics </a:t>
                      </a:r>
                      <a:endParaRPr lang="en-US" sz="2000" b="1" dirty="0">
                        <a:solidFill>
                          <a:schemeClr val="tx1"/>
                        </a:solidFill>
                        <a:effectLst>
                          <a:outerShdw blurRad="38100" dist="38100" dir="2700000" algn="tl">
                            <a:srgbClr val="000000">
                              <a:alpha val="43137"/>
                            </a:srgbClr>
                          </a:outerShdw>
                        </a:effectLst>
                      </a:endParaRPr>
                    </a:p>
                  </a:txBody>
                  <a:tcPr/>
                </a:tc>
                <a:tc>
                  <a:txBody>
                    <a:bodyPr/>
                    <a:lstStyle/>
                    <a:p>
                      <a:r>
                        <a:rPr lang="en-US" b="1" dirty="0" err="1" smtClean="0">
                          <a:solidFill>
                            <a:srgbClr val="C00000"/>
                          </a:solidFill>
                        </a:rPr>
                        <a:t>Cotrimoxazole</a:t>
                      </a:r>
                      <a:r>
                        <a:rPr lang="en-US" b="1" dirty="0" smtClean="0">
                          <a:solidFill>
                            <a:srgbClr val="C00000"/>
                          </a:solidFill>
                        </a:rPr>
                        <a:t> </a:t>
                      </a:r>
                    </a:p>
                    <a:p>
                      <a:r>
                        <a:rPr lang="en-US" b="1" dirty="0" err="1" smtClean="0">
                          <a:solidFill>
                            <a:srgbClr val="C00000"/>
                          </a:solidFill>
                        </a:rPr>
                        <a:t>Nalidixic</a:t>
                      </a:r>
                      <a:r>
                        <a:rPr lang="en-US" b="1" baseline="0" dirty="0" smtClean="0">
                          <a:solidFill>
                            <a:srgbClr val="C00000"/>
                          </a:solidFill>
                        </a:rPr>
                        <a:t> acid</a:t>
                      </a:r>
                    </a:p>
                    <a:p>
                      <a:r>
                        <a:rPr lang="en-US" b="1" baseline="0" dirty="0" err="1" smtClean="0">
                          <a:solidFill>
                            <a:srgbClr val="C00000"/>
                          </a:solidFill>
                        </a:rPr>
                        <a:t>Nitrofurantoin</a:t>
                      </a:r>
                      <a:r>
                        <a:rPr lang="en-US" b="1" baseline="0" dirty="0" smtClean="0">
                          <a:solidFill>
                            <a:srgbClr val="C00000"/>
                          </a:solidFill>
                        </a:rPr>
                        <a:t> </a:t>
                      </a:r>
                    </a:p>
                    <a:p>
                      <a:endParaRPr lang="en-US" b="1" dirty="0">
                        <a:solidFill>
                          <a:srgbClr val="C00000"/>
                        </a:solidFill>
                      </a:endParaRPr>
                    </a:p>
                  </a:txBody>
                  <a:tcPr/>
                </a:tc>
                <a:tc>
                  <a:txBody>
                    <a:bodyPr/>
                    <a:lstStyle/>
                    <a:p>
                      <a:r>
                        <a:rPr lang="en-US" b="0" dirty="0" smtClean="0">
                          <a:solidFill>
                            <a:schemeClr val="tx1"/>
                          </a:solidFill>
                        </a:rPr>
                        <a:t>Ciprofloxacin</a:t>
                      </a:r>
                    </a:p>
                    <a:p>
                      <a:r>
                        <a:rPr lang="en-US" b="0" dirty="0" err="1" smtClean="0">
                          <a:solidFill>
                            <a:schemeClr val="tx1"/>
                          </a:solidFill>
                        </a:rPr>
                        <a:t>Norfloxacin</a:t>
                      </a:r>
                      <a:r>
                        <a:rPr lang="en-US" b="0" dirty="0" smtClean="0">
                          <a:solidFill>
                            <a:schemeClr val="tx1"/>
                          </a:solidFill>
                        </a:rPr>
                        <a:t> </a:t>
                      </a:r>
                      <a:endParaRPr lang="en-US" b="0" dirty="0">
                        <a:solidFill>
                          <a:schemeClr val="tx1"/>
                        </a:solidFill>
                      </a:endParaRPr>
                    </a:p>
                  </a:txBody>
                  <a:tcPr/>
                </a:tc>
                <a:tc>
                  <a:txBody>
                    <a:bodyPr/>
                    <a:lstStyle/>
                    <a:p>
                      <a:r>
                        <a:rPr lang="en-US" dirty="0" err="1" smtClean="0"/>
                        <a:t>Cholramphenicol</a:t>
                      </a:r>
                      <a:endParaRPr lang="en-US" dirty="0" smtClean="0"/>
                    </a:p>
                    <a:p>
                      <a:r>
                        <a:rPr lang="en-US" dirty="0" smtClean="0"/>
                        <a:t>p</a:t>
                      </a:r>
                      <a:r>
                        <a:rPr lang="en-US" baseline="0" dirty="0" smtClean="0"/>
                        <a:t>-</a:t>
                      </a:r>
                      <a:r>
                        <a:rPr lang="en-US" baseline="0" dirty="0" err="1" smtClean="0"/>
                        <a:t>Aminosalicylic</a:t>
                      </a:r>
                      <a:r>
                        <a:rPr lang="en-US" baseline="0" dirty="0" smtClean="0"/>
                        <a:t> acid</a:t>
                      </a:r>
                      <a:endParaRPr lang="en-US" dirty="0"/>
                    </a:p>
                  </a:txBody>
                  <a:tcPr/>
                </a:tc>
              </a:tr>
              <a:tr h="1304280">
                <a:tc>
                  <a:txBody>
                    <a:bodyPr/>
                    <a:lstStyle/>
                    <a:p>
                      <a:r>
                        <a:rPr lang="en-US" sz="2000" b="1" dirty="0" smtClean="0">
                          <a:solidFill>
                            <a:schemeClr val="tx1"/>
                          </a:solidFill>
                          <a:effectLst>
                            <a:outerShdw blurRad="38100" dist="38100" dir="2700000" algn="tl">
                              <a:srgbClr val="000000">
                                <a:alpha val="43137"/>
                              </a:srgbClr>
                            </a:outerShdw>
                          </a:effectLst>
                        </a:rPr>
                        <a:t>Antipyretic/</a:t>
                      </a:r>
                    </a:p>
                    <a:p>
                      <a:r>
                        <a:rPr lang="en-US" sz="2000" b="1" dirty="0" smtClean="0">
                          <a:solidFill>
                            <a:schemeClr val="tx1"/>
                          </a:solidFill>
                          <a:effectLst>
                            <a:outerShdw blurRad="38100" dist="38100" dir="2700000" algn="tl">
                              <a:srgbClr val="000000">
                                <a:alpha val="43137"/>
                              </a:srgbClr>
                            </a:outerShdw>
                          </a:effectLst>
                        </a:rPr>
                        <a:t>Analgesics </a:t>
                      </a:r>
                      <a:endParaRPr lang="en-US" sz="2000" b="1" dirty="0">
                        <a:solidFill>
                          <a:schemeClr val="tx1"/>
                        </a:solidFill>
                        <a:effectLst>
                          <a:outerShdw blurRad="38100" dist="38100" dir="2700000" algn="tl">
                            <a:srgbClr val="000000">
                              <a:alpha val="43137"/>
                            </a:srgbClr>
                          </a:outerShdw>
                        </a:effectLst>
                      </a:endParaRPr>
                    </a:p>
                  </a:txBody>
                  <a:tcPr/>
                </a:tc>
                <a:tc>
                  <a:txBody>
                    <a:bodyPr/>
                    <a:lstStyle/>
                    <a:p>
                      <a:r>
                        <a:rPr lang="en-US" b="1" dirty="0" smtClean="0">
                          <a:solidFill>
                            <a:srgbClr val="C00000"/>
                          </a:solidFill>
                        </a:rPr>
                        <a:t>Acetanilide </a:t>
                      </a:r>
                    </a:p>
                    <a:p>
                      <a:r>
                        <a:rPr lang="en-US" b="1" dirty="0" err="1" smtClean="0">
                          <a:solidFill>
                            <a:srgbClr val="C00000"/>
                          </a:solidFill>
                        </a:rPr>
                        <a:t>Phenazopyridine</a:t>
                      </a:r>
                      <a:r>
                        <a:rPr lang="en-US" b="1" dirty="0" smtClean="0">
                          <a:solidFill>
                            <a:srgbClr val="C00000"/>
                          </a:solidFill>
                        </a:rPr>
                        <a:t> </a:t>
                      </a:r>
                    </a:p>
                    <a:p>
                      <a:r>
                        <a:rPr lang="en-US" b="1" dirty="0" smtClean="0">
                          <a:solidFill>
                            <a:srgbClr val="C00000"/>
                          </a:solidFill>
                        </a:rPr>
                        <a:t>[</a:t>
                      </a:r>
                      <a:r>
                        <a:rPr lang="en-US" b="1" dirty="0" err="1" smtClean="0">
                          <a:solidFill>
                            <a:srgbClr val="C00000"/>
                          </a:solidFill>
                        </a:rPr>
                        <a:t>pyridium</a:t>
                      </a:r>
                      <a:r>
                        <a:rPr lang="en-US" b="1" dirty="0" smtClean="0">
                          <a:solidFill>
                            <a:srgbClr val="C00000"/>
                          </a:solidFill>
                        </a:rPr>
                        <a:t>]</a:t>
                      </a:r>
                      <a:endParaRPr lang="en-US" b="1" dirty="0">
                        <a:solidFill>
                          <a:srgbClr val="C00000"/>
                        </a:solidFill>
                      </a:endParaRPr>
                    </a:p>
                  </a:txBody>
                  <a:tcPr/>
                </a:tc>
                <a:tc>
                  <a:txBody>
                    <a:bodyPr/>
                    <a:lstStyle/>
                    <a:p>
                      <a:r>
                        <a:rPr lang="en-US" b="0" dirty="0" smtClean="0">
                          <a:solidFill>
                            <a:schemeClr val="tx1"/>
                          </a:solidFill>
                        </a:rPr>
                        <a:t>Acetylsalicylic acid </a:t>
                      </a:r>
                    </a:p>
                    <a:p>
                      <a:r>
                        <a:rPr lang="en-US" b="0" dirty="0" smtClean="0">
                          <a:solidFill>
                            <a:schemeClr val="tx1"/>
                          </a:solidFill>
                        </a:rPr>
                        <a:t>High</a:t>
                      </a:r>
                      <a:r>
                        <a:rPr lang="en-US" b="0" baseline="0" dirty="0" smtClean="0">
                          <a:solidFill>
                            <a:schemeClr val="tx1"/>
                          </a:solidFill>
                        </a:rPr>
                        <a:t> dose[&gt;3g/d]</a:t>
                      </a:r>
                      <a:endParaRPr lang="en-US" b="0" dirty="0">
                        <a:solidFill>
                          <a:schemeClr val="tx1"/>
                        </a:solidFill>
                      </a:endParaRPr>
                    </a:p>
                  </a:txBody>
                  <a:tcPr/>
                </a:tc>
                <a:tc>
                  <a:txBody>
                    <a:bodyPr/>
                    <a:lstStyle/>
                    <a:p>
                      <a:r>
                        <a:rPr lang="en-US" dirty="0" smtClean="0"/>
                        <a:t>Acetylsalicylic acid [&lt;3g/d]</a:t>
                      </a:r>
                    </a:p>
                    <a:p>
                      <a:r>
                        <a:rPr lang="en-US" dirty="0" smtClean="0"/>
                        <a:t>Acetaminophen</a:t>
                      </a:r>
                      <a:r>
                        <a:rPr lang="en-US" baseline="0" dirty="0" smtClean="0"/>
                        <a:t> </a:t>
                      </a:r>
                      <a:endParaRPr lang="en-US" dirty="0" smtClean="0"/>
                    </a:p>
                  </a:txBody>
                  <a:tcPr/>
                </a:tc>
              </a:tr>
            </a:tbl>
          </a:graphicData>
        </a:graphic>
      </p:graphicFrame>
      <p:sp>
        <p:nvSpPr>
          <p:cNvPr id="3" name="Date Placeholder 2"/>
          <p:cNvSpPr>
            <a:spLocks noGrp="1"/>
          </p:cNvSpPr>
          <p:nvPr>
            <p:ph type="dt" sz="half" idx="10"/>
          </p:nvPr>
        </p:nvSpPr>
        <p:spPr/>
        <p:txBody>
          <a:bodyPr/>
          <a:lstStyle/>
          <a:p>
            <a:fld id="{5D0FBBCC-B9AC-4682-A61D-1155DAC4CD83}"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74</a:t>
            </a:fld>
            <a:endParaRPr lang="en-US"/>
          </a:p>
        </p:txBody>
      </p:sp>
    </p:spTree>
    <p:extLst>
      <p:ext uri="{BB962C8B-B14F-4D97-AF65-F5344CB8AC3E}">
        <p14:creationId xmlns:p14="http://schemas.microsoft.com/office/powerpoint/2010/main" val="285926210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
          <p:cNvSpPr txBox="1">
            <a:spLocks noChangeArrowheads="1"/>
          </p:cNvSpPr>
          <p:nvPr/>
        </p:nvSpPr>
        <p:spPr bwMode="auto">
          <a:xfrm>
            <a:off x="3479602" y="304800"/>
            <a:ext cx="21419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3200" b="1" dirty="0" smtClean="0"/>
              <a:t>Diagnosis</a:t>
            </a:r>
            <a:endParaRPr lang="en-US" altLang="en-US" sz="3200" b="1" dirty="0"/>
          </a:p>
        </p:txBody>
      </p:sp>
      <p:sp>
        <p:nvSpPr>
          <p:cNvPr id="20483" name="Text Box 5"/>
          <p:cNvSpPr txBox="1">
            <a:spLocks noChangeArrowheads="1"/>
          </p:cNvSpPr>
          <p:nvPr/>
        </p:nvSpPr>
        <p:spPr bwMode="auto">
          <a:xfrm>
            <a:off x="511175" y="1066800"/>
            <a:ext cx="8632825"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150000"/>
              </a:lnSpc>
            </a:pPr>
            <a:r>
              <a:rPr lang="en-US" altLang="en-US" sz="2000" b="1" dirty="0">
                <a:latin typeface="+mn-lt"/>
              </a:rPr>
              <a:t>Diagnosis of hemolytic </a:t>
            </a:r>
            <a:r>
              <a:rPr lang="en-US" altLang="en-US" sz="2000" b="1" dirty="0" smtClean="0">
                <a:latin typeface="+mn-lt"/>
              </a:rPr>
              <a:t>anemia</a:t>
            </a:r>
            <a:r>
              <a:rPr lang="en-US" altLang="en-US" sz="2000" dirty="0" smtClean="0">
                <a:latin typeface="+mn-lt"/>
              </a:rPr>
              <a:t>: CBC </a:t>
            </a:r>
            <a:r>
              <a:rPr lang="en-US" altLang="en-US" sz="2000" dirty="0">
                <a:latin typeface="+mn-lt"/>
              </a:rPr>
              <a:t>and </a:t>
            </a:r>
            <a:r>
              <a:rPr lang="en-US" altLang="en-US" sz="2000" dirty="0" err="1">
                <a:latin typeface="+mn-lt"/>
              </a:rPr>
              <a:t>reticulocytic</a:t>
            </a:r>
            <a:r>
              <a:rPr lang="en-US" altLang="en-US" sz="2000" dirty="0">
                <a:latin typeface="+mn-lt"/>
              </a:rPr>
              <a:t> </a:t>
            </a:r>
            <a:r>
              <a:rPr lang="en-US" altLang="en-US" sz="2000" dirty="0" smtClean="0">
                <a:latin typeface="+mn-lt"/>
              </a:rPr>
              <a:t>count</a:t>
            </a:r>
          </a:p>
          <a:p>
            <a:pPr>
              <a:lnSpc>
                <a:spcPct val="150000"/>
              </a:lnSpc>
            </a:pPr>
            <a:r>
              <a:rPr lang="en-US" sz="2000" b="1" dirty="0" smtClean="0">
                <a:latin typeface="+mn-lt"/>
              </a:rPr>
              <a:t>Peripheral smear:  </a:t>
            </a:r>
            <a:r>
              <a:rPr lang="en-US" sz="2000" dirty="0" smtClean="0">
                <a:latin typeface="+mn-lt"/>
              </a:rPr>
              <a:t>bite cells, </a:t>
            </a:r>
            <a:r>
              <a:rPr lang="en-US" sz="2000" b="1" dirty="0" err="1" smtClean="0">
                <a:latin typeface="+mn-lt"/>
              </a:rPr>
              <a:t>heinz</a:t>
            </a:r>
            <a:r>
              <a:rPr lang="en-US" sz="2000" b="1" dirty="0" smtClean="0">
                <a:latin typeface="+mn-lt"/>
              </a:rPr>
              <a:t> bodies </a:t>
            </a:r>
            <a:r>
              <a:rPr lang="en-US" sz="2000" dirty="0" smtClean="0">
                <a:latin typeface="+mn-lt"/>
              </a:rPr>
              <a:t>(</a:t>
            </a:r>
            <a:r>
              <a:rPr lang="en-US" altLang="en-US" sz="2000" dirty="0" smtClean="0">
                <a:latin typeface="+mn-lt"/>
              </a:rPr>
              <a:t>Oxidation of sulfhydryl groups of proteins inside RBCs causes protein denaturation and formation of insoluble masses </a:t>
            </a:r>
            <a:r>
              <a:rPr lang="en-US" sz="2000" dirty="0" smtClean="0">
                <a:latin typeface="+mn-lt"/>
              </a:rPr>
              <a:t>), and </a:t>
            </a:r>
            <a:r>
              <a:rPr lang="en-US" sz="2000" dirty="0" err="1" smtClean="0">
                <a:latin typeface="+mn-lt"/>
              </a:rPr>
              <a:t>polychromasia</a:t>
            </a:r>
            <a:endParaRPr lang="en-US" altLang="en-US" sz="2000" dirty="0">
              <a:latin typeface="+mn-lt"/>
            </a:endParaRPr>
          </a:p>
          <a:p>
            <a:pPr eaLnBrk="1" hangingPunct="1">
              <a:lnSpc>
                <a:spcPct val="150000"/>
              </a:lnSpc>
            </a:pPr>
            <a:r>
              <a:rPr lang="en-US" altLang="en-US" sz="2000" b="1" dirty="0">
                <a:latin typeface="+mn-lt"/>
              </a:rPr>
              <a:t>Screening: </a:t>
            </a:r>
            <a:r>
              <a:rPr lang="en-US" altLang="en-US" sz="2000" b="1" dirty="0" smtClean="0">
                <a:latin typeface="+mn-lt"/>
              </a:rPr>
              <a:t>Qualitative </a:t>
            </a:r>
            <a:r>
              <a:rPr lang="en-US" altLang="en-US" sz="2000" dirty="0">
                <a:latin typeface="+mn-lt"/>
              </a:rPr>
              <a:t>assessment of </a:t>
            </a:r>
            <a:r>
              <a:rPr lang="en-US" altLang="en-US" sz="2000" dirty="0">
                <a:solidFill>
                  <a:srgbClr val="FF0000"/>
                </a:solidFill>
                <a:latin typeface="+mn-lt"/>
              </a:rPr>
              <a:t>G6PD enzymatic </a:t>
            </a:r>
            <a:r>
              <a:rPr lang="en-US" altLang="en-US" sz="2000" dirty="0" smtClean="0">
                <a:solidFill>
                  <a:srgbClr val="FF0000"/>
                </a:solidFill>
                <a:latin typeface="+mn-lt"/>
              </a:rPr>
              <a:t>activity </a:t>
            </a:r>
            <a:r>
              <a:rPr lang="en-US" altLang="en-US" sz="2000" dirty="0" smtClean="0">
                <a:latin typeface="+mn-lt"/>
              </a:rPr>
              <a:t>(UV-based </a:t>
            </a:r>
            <a:r>
              <a:rPr lang="en-US" altLang="en-US" sz="2000" dirty="0">
                <a:latin typeface="+mn-lt"/>
              </a:rPr>
              <a:t>test</a:t>
            </a:r>
            <a:r>
              <a:rPr lang="en-US" altLang="en-US" sz="2000" dirty="0" smtClean="0">
                <a:latin typeface="+mn-lt"/>
              </a:rPr>
              <a:t>)</a:t>
            </a:r>
            <a:endParaRPr lang="en-US" altLang="en-US" sz="2000" dirty="0">
              <a:latin typeface="+mn-lt"/>
            </a:endParaRPr>
          </a:p>
          <a:p>
            <a:pPr eaLnBrk="1" hangingPunct="1">
              <a:lnSpc>
                <a:spcPct val="150000"/>
              </a:lnSpc>
            </a:pPr>
            <a:r>
              <a:rPr lang="en-US" altLang="en-US" sz="2000" b="1" dirty="0">
                <a:latin typeface="+mn-lt"/>
              </a:rPr>
              <a:t>Confirmatory test: </a:t>
            </a:r>
            <a:r>
              <a:rPr lang="en-US" altLang="en-US" sz="2000" b="1" dirty="0" smtClean="0">
                <a:latin typeface="+mn-lt"/>
              </a:rPr>
              <a:t>Quantitative </a:t>
            </a:r>
            <a:r>
              <a:rPr lang="en-US" altLang="en-US" sz="2000" dirty="0">
                <a:latin typeface="+mn-lt"/>
              </a:rPr>
              <a:t>measurement of G6PD enzymatic </a:t>
            </a:r>
            <a:r>
              <a:rPr lang="en-US" altLang="en-US" sz="2000" dirty="0" smtClean="0">
                <a:latin typeface="+mn-lt"/>
              </a:rPr>
              <a:t>activity</a:t>
            </a:r>
            <a:endParaRPr lang="en-US" altLang="en-US" sz="2000" dirty="0">
              <a:latin typeface="+mn-lt"/>
            </a:endParaRPr>
          </a:p>
          <a:p>
            <a:pPr eaLnBrk="1" hangingPunct="1">
              <a:lnSpc>
                <a:spcPct val="150000"/>
              </a:lnSpc>
            </a:pPr>
            <a:r>
              <a:rPr lang="en-US" altLang="en-US" sz="2000" dirty="0">
                <a:latin typeface="+mn-lt"/>
              </a:rPr>
              <a:t>Molecular </a:t>
            </a:r>
            <a:r>
              <a:rPr lang="en-US" altLang="en-US" sz="2000" dirty="0" smtClean="0">
                <a:latin typeface="+mn-lt"/>
              </a:rPr>
              <a:t>test</a:t>
            </a:r>
            <a:r>
              <a:rPr lang="en-US" altLang="en-US" sz="2000" dirty="0">
                <a:latin typeface="+mn-lt"/>
              </a:rPr>
              <a:t>: </a:t>
            </a:r>
            <a:r>
              <a:rPr lang="en-US" altLang="en-US" sz="2000" dirty="0" smtClean="0">
                <a:latin typeface="+mn-lt"/>
              </a:rPr>
              <a:t>Detection </a:t>
            </a:r>
            <a:r>
              <a:rPr lang="en-US" altLang="en-US" sz="2000" dirty="0">
                <a:latin typeface="+mn-lt"/>
              </a:rPr>
              <a:t>of </a:t>
            </a:r>
            <a:r>
              <a:rPr lang="en-US" altLang="en-US" sz="2000" b="1" dirty="0">
                <a:latin typeface="+mn-lt"/>
              </a:rPr>
              <a:t>G6PD gene mutation</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1200" y="4570511"/>
            <a:ext cx="3011775" cy="190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fld id="{211D1425-8DFC-470C-AF43-3674B3FD3AE1}"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75</a:t>
            </a:fld>
            <a:endParaRPr lang="en-US"/>
          </a:p>
        </p:txBody>
      </p:sp>
    </p:spTree>
    <p:extLst>
      <p:ext uri="{BB962C8B-B14F-4D97-AF65-F5344CB8AC3E}">
        <p14:creationId xmlns:p14="http://schemas.microsoft.com/office/powerpoint/2010/main" val="3431567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187450" y="188913"/>
            <a:ext cx="7793038" cy="1462087"/>
          </a:xfrm>
        </p:spPr>
        <p:txBody>
          <a:bodyPr>
            <a:normAutofit/>
          </a:bodyPr>
          <a:lstStyle/>
          <a:p>
            <a:r>
              <a:rPr lang="en-US" altLang="zh-TW" sz="3600" b="1" dirty="0">
                <a:latin typeface="+mn-lt"/>
                <a:ea typeface="新細明體" pitchFamily="18" charset="-120"/>
                <a:cs typeface="Times New Roman" pitchFamily="18" charset="0"/>
              </a:rPr>
              <a:t>Treatment</a:t>
            </a:r>
          </a:p>
        </p:txBody>
      </p:sp>
      <p:sp>
        <p:nvSpPr>
          <p:cNvPr id="11267" name="Rectangle 3"/>
          <p:cNvSpPr>
            <a:spLocks noGrp="1" noChangeArrowheads="1"/>
          </p:cNvSpPr>
          <p:nvPr>
            <p:ph type="body" idx="1"/>
          </p:nvPr>
        </p:nvSpPr>
        <p:spPr/>
        <p:txBody>
          <a:bodyPr>
            <a:normAutofit/>
          </a:bodyPr>
          <a:lstStyle/>
          <a:p>
            <a:pPr algn="l" rtl="0">
              <a:lnSpc>
                <a:spcPct val="150000"/>
              </a:lnSpc>
            </a:pPr>
            <a:r>
              <a:rPr lang="en-US" altLang="zh-TW" sz="2000" dirty="0">
                <a:ea typeface="新細明體" pitchFamily="18" charset="-120"/>
                <a:cs typeface="Times New Roman" pitchFamily="18" charset="0"/>
              </a:rPr>
              <a:t>Scientists can </a:t>
            </a:r>
            <a:r>
              <a:rPr lang="en-US" altLang="zh-TW" sz="2000" b="1" dirty="0">
                <a:ea typeface="新細明體" pitchFamily="18" charset="-120"/>
                <a:cs typeface="Times New Roman" pitchFamily="18" charset="0"/>
              </a:rPr>
              <a:t>genetic engineer fava bean</a:t>
            </a:r>
            <a:r>
              <a:rPr lang="en-US" altLang="zh-TW" sz="2000" dirty="0">
                <a:ea typeface="新細明體" pitchFamily="18" charset="-120"/>
                <a:cs typeface="Times New Roman" pitchFamily="18" charset="0"/>
              </a:rPr>
              <a:t>, so that it will no longer react to G6PD individual’s red blood cells.</a:t>
            </a:r>
          </a:p>
          <a:p>
            <a:pPr algn="l" rtl="0">
              <a:lnSpc>
                <a:spcPct val="150000"/>
              </a:lnSpc>
            </a:pPr>
            <a:endParaRPr lang="en-US" altLang="zh-TW" sz="2000" dirty="0">
              <a:ea typeface="新細明體" pitchFamily="18" charset="-120"/>
              <a:cs typeface="Times New Roman" pitchFamily="18" charset="0"/>
            </a:endParaRPr>
          </a:p>
          <a:p>
            <a:pPr algn="l" rtl="0">
              <a:lnSpc>
                <a:spcPct val="150000"/>
              </a:lnSpc>
            </a:pPr>
            <a:r>
              <a:rPr lang="en-US" altLang="zh-TW" sz="2000" dirty="0">
                <a:ea typeface="新細明體" pitchFamily="18" charset="-120"/>
                <a:cs typeface="Times New Roman" pitchFamily="18" charset="0"/>
              </a:rPr>
              <a:t>The best treatment now to</a:t>
            </a:r>
            <a:r>
              <a:rPr lang="en-US" altLang="zh-TW" sz="2000" b="1" dirty="0">
                <a:ea typeface="新細明體" pitchFamily="18" charset="-120"/>
                <a:cs typeface="Times New Roman" pitchFamily="18" charset="0"/>
              </a:rPr>
              <a:t> prevent </a:t>
            </a:r>
            <a:r>
              <a:rPr lang="en-US" altLang="zh-TW" sz="2000" dirty="0" err="1">
                <a:ea typeface="新細明體" pitchFamily="18" charset="-120"/>
                <a:cs typeface="Times New Roman" pitchFamily="18" charset="0"/>
              </a:rPr>
              <a:t>favism</a:t>
            </a:r>
            <a:r>
              <a:rPr lang="en-US" altLang="zh-TW" sz="2000" dirty="0">
                <a:ea typeface="新細明體" pitchFamily="18" charset="-120"/>
                <a:cs typeface="Times New Roman" pitchFamily="18" charset="0"/>
              </a:rPr>
              <a:t> and hemolytic anemia is to have drug control.  G6PD deficient people should not eat fava beans or take drugs that contain oxidizing agent.</a:t>
            </a:r>
          </a:p>
        </p:txBody>
      </p:sp>
      <p:sp>
        <p:nvSpPr>
          <p:cNvPr id="2" name="Date Placeholder 1"/>
          <p:cNvSpPr>
            <a:spLocks noGrp="1"/>
          </p:cNvSpPr>
          <p:nvPr>
            <p:ph type="dt" sz="half" idx="10"/>
          </p:nvPr>
        </p:nvSpPr>
        <p:spPr/>
        <p:txBody>
          <a:bodyPr/>
          <a:lstStyle/>
          <a:p>
            <a:fld id="{ED294187-7EC4-4EF2-8556-BE43B47792CF}"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76</a:t>
            </a:fld>
            <a:endParaRPr lang="en-US"/>
          </a:p>
        </p:txBody>
      </p:sp>
    </p:spTree>
    <p:extLst>
      <p:ext uri="{BB962C8B-B14F-4D97-AF65-F5344CB8AC3E}">
        <p14:creationId xmlns:p14="http://schemas.microsoft.com/office/powerpoint/2010/main" val="2534241865"/>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solidFill>
                  <a:schemeClr val="folHlink"/>
                </a:solidFill>
              </a:rPr>
              <a:t>Hereditary Spherocytosis</a:t>
            </a:r>
            <a:br>
              <a:rPr lang="en-US" b="1" dirty="0">
                <a:solidFill>
                  <a:schemeClr val="folHlink"/>
                </a:solidFill>
              </a:rPr>
            </a:br>
            <a:endParaRPr lang="en-US" dirty="0"/>
          </a:p>
        </p:txBody>
      </p:sp>
      <p:sp>
        <p:nvSpPr>
          <p:cNvPr id="3" name="Subtitle 2"/>
          <p:cNvSpPr>
            <a:spLocks noGrp="1"/>
          </p:cNvSpPr>
          <p:nvPr>
            <p:ph type="subTitle" idx="1"/>
          </p:nvPr>
        </p:nvSpPr>
        <p:spPr/>
        <p:txBody>
          <a:bodyPr/>
          <a:lstStyle/>
          <a:p>
            <a:endParaRPr lang="en-US"/>
          </a:p>
        </p:txBody>
      </p:sp>
      <p:sp>
        <p:nvSpPr>
          <p:cNvPr id="4" name="Date Placeholder 3"/>
          <p:cNvSpPr>
            <a:spLocks noGrp="1"/>
          </p:cNvSpPr>
          <p:nvPr>
            <p:ph type="dt" sz="half" idx="10"/>
          </p:nvPr>
        </p:nvSpPr>
        <p:spPr/>
        <p:txBody>
          <a:bodyPr/>
          <a:lstStyle/>
          <a:p>
            <a:fld id="{930CAFDE-2060-4B54-B318-CCBDBC417F25}"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77</a:t>
            </a:fld>
            <a:endParaRPr lang="en-US"/>
          </a:p>
        </p:txBody>
      </p:sp>
    </p:spTree>
    <p:extLst>
      <p:ext uri="{BB962C8B-B14F-4D97-AF65-F5344CB8AC3E}">
        <p14:creationId xmlns:p14="http://schemas.microsoft.com/office/powerpoint/2010/main" val="333437046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rgbClr val="FF0000"/>
                </a:solidFill>
                <a:effectLst>
                  <a:outerShdw blurRad="38100" dist="38100" dir="2700000" algn="tl">
                    <a:srgbClr val="000000">
                      <a:alpha val="43137"/>
                    </a:srgbClr>
                  </a:outerShdw>
                </a:effectLst>
              </a:rPr>
              <a:t>Red Cell Membrane Defects</a:t>
            </a:r>
          </a:p>
        </p:txBody>
      </p:sp>
      <p:sp>
        <p:nvSpPr>
          <p:cNvPr id="3" name="Content Placeholder 2"/>
          <p:cNvSpPr>
            <a:spLocks noGrp="1"/>
          </p:cNvSpPr>
          <p:nvPr>
            <p:ph idx="1"/>
          </p:nvPr>
        </p:nvSpPr>
        <p:spPr>
          <a:xfrm>
            <a:off x="457200" y="1219200"/>
            <a:ext cx="8229600" cy="4525963"/>
          </a:xfrm>
        </p:spPr>
        <p:txBody>
          <a:bodyPr>
            <a:normAutofit/>
          </a:bodyPr>
          <a:lstStyle/>
          <a:p>
            <a:r>
              <a:rPr lang="en-US" sz="2400" b="1" dirty="0">
                <a:solidFill>
                  <a:schemeClr val="folHlink"/>
                </a:solidFill>
              </a:rPr>
              <a:t>Hereditary Spherocytosis</a:t>
            </a:r>
          </a:p>
          <a:p>
            <a:pPr>
              <a:buFont typeface="Wingdings" pitchFamily="2" charset="2"/>
              <a:buNone/>
            </a:pPr>
            <a:r>
              <a:rPr lang="en-US" sz="2000" dirty="0" smtClean="0"/>
              <a:t>	inherited </a:t>
            </a:r>
            <a:r>
              <a:rPr lang="en-US" sz="2000" dirty="0"/>
              <a:t>as AD disorder</a:t>
            </a:r>
          </a:p>
          <a:p>
            <a:pPr marL="457200" lvl="1" indent="0">
              <a:lnSpc>
                <a:spcPct val="200000"/>
              </a:lnSpc>
              <a:buNone/>
            </a:pPr>
            <a:r>
              <a:rPr lang="en-US" sz="2000" dirty="0"/>
              <a:t>Defect: Deficiency of Beta </a:t>
            </a:r>
            <a:r>
              <a:rPr lang="en-US" sz="2000" b="1" dirty="0" err="1"/>
              <a:t>Spectrin</a:t>
            </a:r>
            <a:r>
              <a:rPr lang="en-US" sz="2000" b="1" dirty="0"/>
              <a:t> or </a:t>
            </a:r>
            <a:r>
              <a:rPr lang="en-US" sz="2000" b="1" dirty="0" err="1"/>
              <a:t>Ankyrin</a:t>
            </a:r>
            <a:r>
              <a:rPr lang="en-US" sz="2000" b="1" dirty="0"/>
              <a:t> </a:t>
            </a:r>
            <a:r>
              <a:rPr lang="en-US" sz="2000" dirty="0">
                <a:sym typeface="Wingdings" pitchFamily="2" charset="2"/>
              </a:rPr>
              <a:t> Loss of membrane surface area becomes </a:t>
            </a:r>
            <a:r>
              <a:rPr lang="en-US" sz="2000" b="1" dirty="0">
                <a:sym typeface="Wingdings" pitchFamily="2" charset="2"/>
              </a:rPr>
              <a:t>more spherical</a:t>
            </a:r>
            <a:r>
              <a:rPr lang="en-US" sz="2000" dirty="0">
                <a:sym typeface="Wingdings" pitchFamily="2" charset="2"/>
              </a:rPr>
              <a:t> Destruction in Spleen</a:t>
            </a:r>
          </a:p>
          <a:p>
            <a:endParaRPr lang="en-US" sz="2000" dirty="0"/>
          </a:p>
        </p:txBody>
      </p:sp>
      <p:pic>
        <p:nvPicPr>
          <p:cNvPr id="1026" name="Picture 2"/>
          <p:cNvPicPr>
            <a:picLocks noChangeAspect="1" noChangeArrowheads="1"/>
          </p:cNvPicPr>
          <p:nvPr/>
        </p:nvPicPr>
        <p:blipFill>
          <a:blip r:embed="rId2" cstate="print">
            <a:lum bright="-20000" contrast="40000"/>
            <a:extLst>
              <a:ext uri="{28A0092B-C50C-407E-A947-70E740481C1C}">
                <a14:useLocalDpi xmlns:a14="http://schemas.microsoft.com/office/drawing/2010/main" val="0"/>
              </a:ext>
            </a:extLst>
          </a:blip>
          <a:srcRect/>
          <a:stretch>
            <a:fillRect/>
          </a:stretch>
        </p:blipFill>
        <p:spPr bwMode="auto">
          <a:xfrm>
            <a:off x="685800" y="3505201"/>
            <a:ext cx="78486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ate Placeholder 3"/>
          <p:cNvSpPr>
            <a:spLocks noGrp="1"/>
          </p:cNvSpPr>
          <p:nvPr>
            <p:ph type="dt" sz="half" idx="10"/>
          </p:nvPr>
        </p:nvSpPr>
        <p:spPr/>
        <p:txBody>
          <a:bodyPr/>
          <a:lstStyle/>
          <a:p>
            <a:fld id="{E2D11FD8-A311-45FF-9A49-34E670A01210}"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78</a:t>
            </a:fld>
            <a:endParaRPr lang="en-US"/>
          </a:p>
        </p:txBody>
      </p:sp>
    </p:spTree>
    <p:extLst>
      <p:ext uri="{BB962C8B-B14F-4D97-AF65-F5344CB8AC3E}">
        <p14:creationId xmlns:p14="http://schemas.microsoft.com/office/powerpoint/2010/main" val="3067912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525963"/>
          </a:xfrm>
        </p:spPr>
        <p:txBody>
          <a:bodyPr>
            <a:normAutofit/>
          </a:bodyPr>
          <a:lstStyle/>
          <a:p>
            <a:pPr marL="0" indent="0">
              <a:lnSpc>
                <a:spcPct val="150000"/>
              </a:lnSpc>
              <a:buNone/>
            </a:pPr>
            <a:r>
              <a:rPr lang="en-US" sz="2000" dirty="0" smtClean="0"/>
              <a:t>“Characterized by </a:t>
            </a:r>
            <a:r>
              <a:rPr lang="en-US" sz="2000" b="1" dirty="0" smtClean="0"/>
              <a:t>Hemolysis</a:t>
            </a:r>
            <a:r>
              <a:rPr lang="en-US" sz="2000" dirty="0"/>
              <a:t>, </a:t>
            </a:r>
            <a:r>
              <a:rPr lang="en-US" sz="2000" b="1" dirty="0"/>
              <a:t>intermittent jaundice</a:t>
            </a:r>
            <a:r>
              <a:rPr lang="en-US" sz="2000" dirty="0"/>
              <a:t>, </a:t>
            </a:r>
            <a:r>
              <a:rPr lang="en-US" sz="2000" b="1" dirty="0"/>
              <a:t>splenomegaly </a:t>
            </a:r>
            <a:r>
              <a:rPr lang="en-US" sz="2000" dirty="0" smtClean="0"/>
              <a:t>with the </a:t>
            </a:r>
            <a:r>
              <a:rPr lang="en-US" sz="2000" b="1" dirty="0" err="1" smtClean="0"/>
              <a:t>spherocytes</a:t>
            </a:r>
            <a:r>
              <a:rPr lang="en-US" sz="2000" b="1" dirty="0" smtClean="0"/>
              <a:t> </a:t>
            </a:r>
            <a:r>
              <a:rPr lang="en-US" sz="2000" b="1" dirty="0"/>
              <a:t>in the peripheral smear </a:t>
            </a:r>
            <a:r>
              <a:rPr lang="en-US" sz="2000" dirty="0"/>
              <a:t>being </a:t>
            </a:r>
            <a:r>
              <a:rPr lang="en-US" sz="2000" dirty="0" smtClean="0"/>
              <a:t>its morphologic hallmark”.</a:t>
            </a:r>
          </a:p>
          <a:p>
            <a:pPr>
              <a:lnSpc>
                <a:spcPct val="150000"/>
              </a:lnSpc>
            </a:pPr>
            <a:r>
              <a:rPr lang="en-US" sz="2000" dirty="0"/>
              <a:t>may present in the </a:t>
            </a:r>
            <a:r>
              <a:rPr lang="en-US" sz="2000" dirty="0" smtClean="0"/>
              <a:t>newborn period </a:t>
            </a:r>
            <a:r>
              <a:rPr lang="en-US" sz="2000" dirty="0"/>
              <a:t>with </a:t>
            </a:r>
            <a:r>
              <a:rPr lang="en-US" sz="2000" b="1" dirty="0"/>
              <a:t>anemia</a:t>
            </a:r>
            <a:r>
              <a:rPr lang="en-US" sz="2000" dirty="0"/>
              <a:t> and </a:t>
            </a:r>
            <a:r>
              <a:rPr lang="en-US" sz="2000" dirty="0" smtClean="0"/>
              <a:t>severe </a:t>
            </a:r>
            <a:r>
              <a:rPr lang="en-US" sz="2000" b="1" dirty="0" err="1" smtClean="0"/>
              <a:t>hyperbilirubinemia</a:t>
            </a:r>
            <a:endParaRPr lang="en-US" sz="2000" b="1" dirty="0" smtClean="0"/>
          </a:p>
          <a:p>
            <a:pPr>
              <a:lnSpc>
                <a:spcPct val="150000"/>
              </a:lnSpc>
            </a:pPr>
            <a:r>
              <a:rPr lang="en-US" sz="2000" dirty="0"/>
              <a:t>prone to </a:t>
            </a:r>
            <a:r>
              <a:rPr lang="en-US" sz="2000" b="1" dirty="0" smtClean="0"/>
              <a:t>aplastic crisis </a:t>
            </a:r>
            <a:r>
              <a:rPr lang="en-US" sz="2000" dirty="0"/>
              <a:t>following parvovirus infection, or</a:t>
            </a:r>
            <a:r>
              <a:rPr lang="en-US" sz="2000" b="1" dirty="0"/>
              <a:t> </a:t>
            </a:r>
            <a:r>
              <a:rPr lang="en-US" sz="2000" b="1" dirty="0" err="1" smtClean="0"/>
              <a:t>megaloblastic</a:t>
            </a:r>
            <a:r>
              <a:rPr lang="en-US" sz="2000" b="1" dirty="0"/>
              <a:t> </a:t>
            </a:r>
            <a:r>
              <a:rPr lang="en-US" sz="2000" b="1" dirty="0" smtClean="0"/>
              <a:t>crisis </a:t>
            </a:r>
            <a:r>
              <a:rPr lang="en-US" sz="2000" dirty="0"/>
              <a:t>due to folate deficiency</a:t>
            </a:r>
          </a:p>
          <a:p>
            <a:pPr>
              <a:lnSpc>
                <a:spcPct val="150000"/>
              </a:lnSpc>
            </a:pPr>
            <a:r>
              <a:rPr lang="en-US" sz="2000" dirty="0" smtClean="0"/>
              <a:t>Some </a:t>
            </a:r>
            <a:r>
              <a:rPr lang="en-US" sz="2000" dirty="0"/>
              <a:t>patients may develop or rarely even present </a:t>
            </a:r>
            <a:r>
              <a:rPr lang="en-US" sz="2000" dirty="0" smtClean="0"/>
              <a:t>with symptomatic </a:t>
            </a:r>
            <a:r>
              <a:rPr lang="en-US" sz="2000" b="1" dirty="0"/>
              <a:t>gallstones</a:t>
            </a:r>
          </a:p>
        </p:txBody>
      </p:sp>
      <p:sp>
        <p:nvSpPr>
          <p:cNvPr id="2" name="Date Placeholder 1"/>
          <p:cNvSpPr>
            <a:spLocks noGrp="1"/>
          </p:cNvSpPr>
          <p:nvPr>
            <p:ph type="dt" sz="half" idx="10"/>
          </p:nvPr>
        </p:nvSpPr>
        <p:spPr/>
        <p:txBody>
          <a:bodyPr/>
          <a:lstStyle/>
          <a:p>
            <a:fld id="{D024EE54-9FD4-467A-A3DD-5CCED9FC986D}"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79</a:t>
            </a:fld>
            <a:endParaRPr lang="en-US"/>
          </a:p>
        </p:txBody>
      </p:sp>
    </p:spTree>
    <p:extLst>
      <p:ext uri="{BB962C8B-B14F-4D97-AF65-F5344CB8AC3E}">
        <p14:creationId xmlns:p14="http://schemas.microsoft.com/office/powerpoint/2010/main" val="3143493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706562"/>
          </a:xfrm>
        </p:spPr>
        <p:txBody>
          <a:bodyPr>
            <a:normAutofit/>
          </a:bodyPr>
          <a:lstStyle/>
          <a:p>
            <a:pPr algn="ctr"/>
            <a:r>
              <a:rPr lang="en-US" sz="2800" b="1" dirty="0" smtClean="0">
                <a:effectLst>
                  <a:outerShdw blurRad="38100" dist="38100" dir="2700000" algn="tl">
                    <a:srgbClr val="000000">
                      <a:alpha val="43137"/>
                    </a:srgbClr>
                  </a:outerShdw>
                </a:effectLst>
                <a:latin typeface="+mn-lt"/>
              </a:rPr>
              <a:t/>
            </a:r>
            <a:br>
              <a:rPr lang="en-US" sz="2800" b="1" dirty="0" smtClean="0">
                <a:effectLst>
                  <a:outerShdw blurRad="38100" dist="38100" dir="2700000" algn="tl">
                    <a:srgbClr val="000000">
                      <a:alpha val="43137"/>
                    </a:srgbClr>
                  </a:outerShdw>
                </a:effectLst>
                <a:latin typeface="+mn-lt"/>
              </a:rPr>
            </a:br>
            <a:r>
              <a:rPr lang="en-US" sz="2800" b="1" dirty="0" smtClean="0">
                <a:effectLst>
                  <a:outerShdw blurRad="38100" dist="38100" dir="2700000" algn="tl">
                    <a:srgbClr val="000000">
                      <a:alpha val="43137"/>
                    </a:srgbClr>
                  </a:outerShdw>
                </a:effectLst>
                <a:latin typeface="+mn-lt"/>
              </a:rPr>
              <a:t>The Key To The Etiology Of  Hemolytic Anemia </a:t>
            </a:r>
            <a:endParaRPr lang="en-US" sz="2800" b="1" dirty="0">
              <a:effectLst>
                <a:outerShdw blurRad="38100" dist="38100" dir="2700000" algn="tl">
                  <a:srgbClr val="000000">
                    <a:alpha val="43137"/>
                  </a:srgbClr>
                </a:outerShdw>
              </a:effectLst>
              <a:latin typeface="+mn-lt"/>
            </a:endParaRPr>
          </a:p>
        </p:txBody>
      </p:sp>
      <p:sp>
        <p:nvSpPr>
          <p:cNvPr id="3" name="Content Placeholder 2"/>
          <p:cNvSpPr>
            <a:spLocks noGrp="1"/>
          </p:cNvSpPr>
          <p:nvPr>
            <p:ph sz="quarter" idx="1"/>
          </p:nvPr>
        </p:nvSpPr>
        <p:spPr>
          <a:xfrm>
            <a:off x="457200" y="2286000"/>
            <a:ext cx="7467600" cy="2590800"/>
          </a:xfrm>
        </p:spPr>
        <p:txBody>
          <a:bodyPr>
            <a:noAutofit/>
          </a:bodyPr>
          <a:lstStyle/>
          <a:p>
            <a:pPr>
              <a:lnSpc>
                <a:spcPct val="250000"/>
              </a:lnSpc>
            </a:pPr>
            <a:r>
              <a:rPr lang="en-US" sz="2400" dirty="0" smtClean="0"/>
              <a:t>The history </a:t>
            </a:r>
          </a:p>
          <a:p>
            <a:pPr>
              <a:lnSpc>
                <a:spcPct val="250000"/>
              </a:lnSpc>
            </a:pPr>
            <a:r>
              <a:rPr lang="en-US" sz="2400" dirty="0" smtClean="0"/>
              <a:t>The peripheral blood film</a:t>
            </a:r>
          </a:p>
          <a:p>
            <a:endParaRPr lang="en-US" sz="2000" dirty="0"/>
          </a:p>
        </p:txBody>
      </p:sp>
      <p:sp>
        <p:nvSpPr>
          <p:cNvPr id="4" name="Date Placeholder 3"/>
          <p:cNvSpPr>
            <a:spLocks noGrp="1"/>
          </p:cNvSpPr>
          <p:nvPr>
            <p:ph type="dt" sz="half" idx="10"/>
          </p:nvPr>
        </p:nvSpPr>
        <p:spPr/>
        <p:txBody>
          <a:bodyPr/>
          <a:lstStyle/>
          <a:p>
            <a:fld id="{E47A50BB-2D76-4532-AE7C-14D9341CC2B0}"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8</a:t>
            </a:fld>
            <a:endParaRPr lang="en-US"/>
          </a:p>
        </p:txBody>
      </p:sp>
    </p:spTree>
    <p:extLst>
      <p:ext uri="{BB962C8B-B14F-4D97-AF65-F5344CB8AC3E}">
        <p14:creationId xmlns:p14="http://schemas.microsoft.com/office/powerpoint/2010/main" val="382022062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sz="quarter" idx="1"/>
          </p:nvPr>
        </p:nvSpPr>
        <p:spPr>
          <a:xfrm>
            <a:off x="533400" y="304800"/>
            <a:ext cx="8229600" cy="6130925"/>
          </a:xfrm>
        </p:spPr>
        <p:txBody>
          <a:bodyPr>
            <a:normAutofit/>
          </a:bodyPr>
          <a:lstStyle/>
          <a:p>
            <a:pPr marL="0" indent="0">
              <a:lnSpc>
                <a:spcPct val="150000"/>
              </a:lnSpc>
              <a:buNone/>
            </a:pPr>
            <a:r>
              <a:rPr lang="en-US" sz="2400" b="1" dirty="0"/>
              <a:t>Laboratory Features</a:t>
            </a:r>
          </a:p>
          <a:p>
            <a:pPr marL="0" indent="0">
              <a:lnSpc>
                <a:spcPct val="150000"/>
              </a:lnSpc>
              <a:buNone/>
            </a:pPr>
            <a:r>
              <a:rPr lang="en-US" sz="2000" dirty="0" err="1" smtClean="0"/>
              <a:t>Hb</a:t>
            </a:r>
            <a:r>
              <a:rPr lang="en-US" sz="2000" dirty="0" smtClean="0"/>
              <a:t> mildly </a:t>
            </a:r>
            <a:r>
              <a:rPr lang="en-US" sz="2000" dirty="0"/>
              <a:t>decreased or normal, </a:t>
            </a:r>
            <a:r>
              <a:rPr lang="en-US" sz="2000" dirty="0" smtClean="0"/>
              <a:t>normal </a:t>
            </a:r>
            <a:r>
              <a:rPr lang="en-US" sz="2000" dirty="0"/>
              <a:t>MCV, </a:t>
            </a:r>
            <a:r>
              <a:rPr lang="en-US" sz="2000" dirty="0" smtClean="0"/>
              <a:t>high </a:t>
            </a:r>
            <a:r>
              <a:rPr lang="en-US" sz="2000" dirty="0"/>
              <a:t>MCH content</a:t>
            </a:r>
          </a:p>
          <a:p>
            <a:pPr marL="0" indent="0">
              <a:lnSpc>
                <a:spcPct val="150000"/>
              </a:lnSpc>
              <a:buNone/>
            </a:pPr>
            <a:r>
              <a:rPr lang="en-US" sz="2000" b="1" dirty="0"/>
              <a:t>M</a:t>
            </a:r>
            <a:r>
              <a:rPr lang="en-US" sz="2000" b="1" dirty="0" smtClean="0"/>
              <a:t>arked </a:t>
            </a:r>
            <a:r>
              <a:rPr lang="en-US" sz="2000" b="1" dirty="0" err="1"/>
              <a:t>reticulocytosis</a:t>
            </a:r>
            <a:endParaRPr lang="en-US" sz="2000" b="1" dirty="0"/>
          </a:p>
          <a:p>
            <a:pPr marL="0" indent="0">
              <a:lnSpc>
                <a:spcPct val="150000"/>
              </a:lnSpc>
              <a:buNone/>
            </a:pPr>
            <a:r>
              <a:rPr lang="en-US" sz="2000" b="1" dirty="0"/>
              <a:t>P</a:t>
            </a:r>
            <a:r>
              <a:rPr lang="en-US" sz="2000" b="1" dirty="0" smtClean="0"/>
              <a:t>eripheral smear: </a:t>
            </a:r>
            <a:r>
              <a:rPr lang="en-US" sz="2000" b="1" dirty="0" err="1"/>
              <a:t>hyperchromatic</a:t>
            </a:r>
            <a:r>
              <a:rPr lang="en-US" sz="2000" b="1" dirty="0"/>
              <a:t> </a:t>
            </a:r>
            <a:r>
              <a:rPr lang="en-US" sz="2000" b="1" dirty="0" err="1"/>
              <a:t>spherocytes</a:t>
            </a:r>
            <a:r>
              <a:rPr lang="en-US" sz="2000" b="1" dirty="0"/>
              <a:t> </a:t>
            </a:r>
            <a:endParaRPr lang="en-US" sz="2000" b="1" dirty="0" smtClean="0"/>
          </a:p>
          <a:p>
            <a:pPr marL="0" indent="0">
              <a:lnSpc>
                <a:spcPct val="150000"/>
              </a:lnSpc>
              <a:buNone/>
            </a:pPr>
            <a:r>
              <a:rPr lang="en-US" sz="2000" dirty="0" smtClean="0"/>
              <a:t>The </a:t>
            </a:r>
            <a:r>
              <a:rPr lang="en-US" sz="2000" dirty="0"/>
              <a:t>most common diagnostic screening test used </a:t>
            </a:r>
            <a:r>
              <a:rPr lang="en-US" sz="2000" dirty="0" smtClean="0"/>
              <a:t>is </a:t>
            </a:r>
            <a:r>
              <a:rPr lang="en-US" sz="2000" b="1" dirty="0" smtClean="0"/>
              <a:t>osmotic </a:t>
            </a:r>
            <a:r>
              <a:rPr lang="en-US" sz="2000" b="1" dirty="0"/>
              <a:t>fragility test</a:t>
            </a:r>
            <a:r>
              <a:rPr lang="en-US" sz="2000" dirty="0"/>
              <a:t>. Red cells in HS show increased </a:t>
            </a:r>
            <a:r>
              <a:rPr lang="en-US" sz="2000" dirty="0" smtClean="0"/>
              <a:t>osmotic </a:t>
            </a:r>
            <a:r>
              <a:rPr lang="en-US" sz="2000" dirty="0"/>
              <a:t>fragility when incubated with hypotonic </a:t>
            </a:r>
            <a:r>
              <a:rPr lang="en-US" sz="2000" dirty="0" err="1"/>
              <a:t>NaCl</a:t>
            </a:r>
            <a:r>
              <a:rPr lang="en-US" sz="2000" dirty="0"/>
              <a:t> </a:t>
            </a:r>
            <a:r>
              <a:rPr lang="en-US" sz="2000" dirty="0" smtClean="0"/>
              <a:t>solutions in </a:t>
            </a:r>
            <a:r>
              <a:rPr lang="en-US" sz="2000" dirty="0"/>
              <a:t>vitro, yielding a diagnostic osmotic fragility curve</a:t>
            </a:r>
            <a:endParaRPr lang="en-US" sz="2000" dirty="0" smtClean="0"/>
          </a:p>
        </p:txBody>
      </p:sp>
      <p:pic>
        <p:nvPicPr>
          <p:cNvPr id="2050" name="Picture 2"/>
          <p:cNvPicPr>
            <a:picLocks noChangeAspect="1" noChangeArrowheads="1"/>
          </p:cNvPicPr>
          <p:nvPr/>
        </p:nvPicPr>
        <p:blipFill>
          <a:blip r:embed="rId3" cstate="print">
            <a:lum bright="-20000" contrast="20000"/>
            <a:extLst>
              <a:ext uri="{28A0092B-C50C-407E-A947-70E740481C1C}">
                <a14:useLocalDpi xmlns:a14="http://schemas.microsoft.com/office/drawing/2010/main" val="0"/>
              </a:ext>
            </a:extLst>
          </a:blip>
          <a:srcRect/>
          <a:stretch>
            <a:fillRect/>
          </a:stretch>
        </p:blipFill>
        <p:spPr bwMode="auto">
          <a:xfrm>
            <a:off x="5154267" y="4130676"/>
            <a:ext cx="3227733" cy="2651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143000" y="4054476"/>
            <a:ext cx="3352800" cy="2651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fld id="{E6D9C2E6-D3B7-4708-BEC3-078842334A55}"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80</a:t>
            </a:fld>
            <a:endParaRPr lang="en-US"/>
          </a:p>
        </p:txBody>
      </p:sp>
    </p:spTree>
    <p:extLst>
      <p:ext uri="{BB962C8B-B14F-4D97-AF65-F5344CB8AC3E}">
        <p14:creationId xmlns:p14="http://schemas.microsoft.com/office/powerpoint/2010/main" val="256919807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4525963"/>
          </a:xfrm>
        </p:spPr>
        <p:txBody>
          <a:bodyPr>
            <a:normAutofit/>
          </a:bodyPr>
          <a:lstStyle/>
          <a:p>
            <a:pPr marL="0" indent="0">
              <a:lnSpc>
                <a:spcPct val="150000"/>
              </a:lnSpc>
              <a:buNone/>
            </a:pPr>
            <a:endParaRPr lang="en-US" sz="2000" dirty="0"/>
          </a:p>
          <a:p>
            <a:pPr>
              <a:lnSpc>
                <a:spcPct val="150000"/>
              </a:lnSpc>
            </a:pPr>
            <a:r>
              <a:rPr lang="en-US" sz="2000" b="1" dirty="0"/>
              <a:t>quantitation of membrane proteins</a:t>
            </a:r>
            <a:r>
              <a:rPr lang="en-US" sz="2000" dirty="0"/>
              <a:t>, </a:t>
            </a:r>
            <a:r>
              <a:rPr lang="en-US" sz="2000" dirty="0" smtClean="0"/>
              <a:t>especially </a:t>
            </a:r>
            <a:r>
              <a:rPr lang="en-US" sz="2000" dirty="0" err="1" smtClean="0"/>
              <a:t>spectrin</a:t>
            </a:r>
            <a:r>
              <a:rPr lang="en-US" sz="2000" dirty="0" smtClean="0"/>
              <a:t> </a:t>
            </a:r>
            <a:r>
              <a:rPr lang="en-US" sz="2000" dirty="0"/>
              <a:t>content is possible by flow </a:t>
            </a:r>
            <a:r>
              <a:rPr lang="en-US" sz="2000" dirty="0" err="1"/>
              <a:t>cytometric</a:t>
            </a:r>
            <a:r>
              <a:rPr lang="en-US" sz="2000" dirty="0"/>
              <a:t> </a:t>
            </a:r>
            <a:r>
              <a:rPr lang="en-US" sz="2000" dirty="0" smtClean="0"/>
              <a:t>or gel electrophoretic</a:t>
            </a:r>
            <a:r>
              <a:rPr lang="en-US" sz="2000" dirty="0"/>
              <a:t> </a:t>
            </a:r>
            <a:r>
              <a:rPr lang="en-US" sz="2000" dirty="0" smtClean="0"/>
              <a:t>analysis</a:t>
            </a:r>
          </a:p>
          <a:p>
            <a:pPr>
              <a:lnSpc>
                <a:spcPct val="150000"/>
              </a:lnSpc>
            </a:pPr>
            <a:r>
              <a:rPr lang="en-US" sz="2000" b="1" dirty="0" smtClean="0"/>
              <a:t>definitive </a:t>
            </a:r>
            <a:r>
              <a:rPr lang="en-US" sz="2000" b="1" dirty="0"/>
              <a:t>diagnosis </a:t>
            </a:r>
            <a:r>
              <a:rPr lang="en-US" sz="2000" dirty="0"/>
              <a:t>of HS can </a:t>
            </a:r>
            <a:r>
              <a:rPr lang="en-US" sz="2000" dirty="0" smtClean="0"/>
              <a:t>be made </a:t>
            </a:r>
            <a:r>
              <a:rPr lang="en-US" sz="2000" dirty="0"/>
              <a:t>on the basis of family history, red cell indices </a:t>
            </a:r>
            <a:r>
              <a:rPr lang="en-US" sz="2000" dirty="0" smtClean="0"/>
              <a:t>and morphology </a:t>
            </a:r>
            <a:r>
              <a:rPr lang="en-US" sz="2000" dirty="0"/>
              <a:t>and a positive screening </a:t>
            </a:r>
            <a:r>
              <a:rPr lang="en-US" sz="2000" dirty="0" smtClean="0"/>
              <a:t>test</a:t>
            </a:r>
          </a:p>
          <a:p>
            <a:pPr>
              <a:lnSpc>
                <a:spcPct val="150000"/>
              </a:lnSpc>
            </a:pPr>
            <a:r>
              <a:rPr lang="en-US" sz="2000" dirty="0">
                <a:solidFill>
                  <a:srgbClr val="FF0000"/>
                </a:solidFill>
              </a:rPr>
              <a:t>Screen family members</a:t>
            </a:r>
          </a:p>
          <a:p>
            <a:pPr>
              <a:lnSpc>
                <a:spcPct val="150000"/>
              </a:lnSpc>
            </a:pPr>
            <a:endParaRPr lang="en-US" sz="2000" dirty="0"/>
          </a:p>
        </p:txBody>
      </p:sp>
      <p:sp>
        <p:nvSpPr>
          <p:cNvPr id="2" name="Date Placeholder 1"/>
          <p:cNvSpPr>
            <a:spLocks noGrp="1"/>
          </p:cNvSpPr>
          <p:nvPr>
            <p:ph type="dt" sz="half" idx="10"/>
          </p:nvPr>
        </p:nvSpPr>
        <p:spPr/>
        <p:txBody>
          <a:bodyPr/>
          <a:lstStyle/>
          <a:p>
            <a:fld id="{FB43F6EA-B948-4832-BF3B-8CFA0BB9EAAD}"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81</a:t>
            </a:fld>
            <a:endParaRPr lang="en-US"/>
          </a:p>
        </p:txBody>
      </p:sp>
    </p:spTree>
    <p:extLst>
      <p:ext uri="{BB962C8B-B14F-4D97-AF65-F5344CB8AC3E}">
        <p14:creationId xmlns:p14="http://schemas.microsoft.com/office/powerpoint/2010/main" val="34951348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200" b="1" dirty="0" smtClean="0">
                <a:effectLst>
                  <a:outerShdw blurRad="38100" dist="38100" dir="2700000" algn="tl">
                    <a:srgbClr val="000000">
                      <a:alpha val="43137"/>
                    </a:srgbClr>
                  </a:outerShdw>
                </a:effectLst>
              </a:rPr>
              <a:t>Differential diagnosis of </a:t>
            </a:r>
            <a:r>
              <a:rPr lang="en-US" sz="3200" b="1" dirty="0" err="1" smtClean="0">
                <a:effectLst>
                  <a:outerShdw blurRad="38100" dist="38100" dir="2700000" algn="tl">
                    <a:srgbClr val="000000">
                      <a:alpha val="43137"/>
                    </a:srgbClr>
                  </a:outerShdw>
                </a:effectLst>
              </a:rPr>
              <a:t>Spherocytes</a:t>
            </a:r>
            <a:endParaRPr lang="en-US" sz="3200" b="1" dirty="0">
              <a:effectLst>
                <a:outerShdw blurRad="38100" dist="38100" dir="2700000" algn="tl">
                  <a:srgbClr val="000000">
                    <a:alpha val="43137"/>
                  </a:srgbClr>
                </a:outerShdw>
              </a:effectLst>
            </a:endParaRPr>
          </a:p>
        </p:txBody>
      </p:sp>
      <p:pic>
        <p:nvPicPr>
          <p:cNvPr id="3074"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p:blipFill>
        <p:spPr bwMode="auto">
          <a:xfrm>
            <a:off x="1143000" y="1828800"/>
            <a:ext cx="7174209" cy="2014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Date Placeholder 1"/>
          <p:cNvSpPr>
            <a:spLocks noGrp="1"/>
          </p:cNvSpPr>
          <p:nvPr>
            <p:ph type="dt" sz="half" idx="10"/>
          </p:nvPr>
        </p:nvSpPr>
        <p:spPr/>
        <p:txBody>
          <a:bodyPr/>
          <a:lstStyle/>
          <a:p>
            <a:fld id="{04798347-D26A-49EB-8294-9087087DAA52}"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82</a:t>
            </a:fld>
            <a:endParaRPr lang="en-US"/>
          </a:p>
        </p:txBody>
      </p:sp>
    </p:spTree>
    <p:extLst>
      <p:ext uri="{BB962C8B-B14F-4D97-AF65-F5344CB8AC3E}">
        <p14:creationId xmlns:p14="http://schemas.microsoft.com/office/powerpoint/2010/main" val="384438213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4983163"/>
          </a:xfrm>
        </p:spPr>
        <p:txBody>
          <a:bodyPr>
            <a:normAutofit/>
          </a:bodyPr>
          <a:lstStyle/>
          <a:p>
            <a:pPr marL="0" indent="0">
              <a:buNone/>
            </a:pPr>
            <a:r>
              <a:rPr lang="en-US" sz="2400" b="1" dirty="0"/>
              <a:t>Management</a:t>
            </a:r>
          </a:p>
          <a:p>
            <a:pPr marL="0" indent="0">
              <a:buNone/>
            </a:pPr>
            <a:r>
              <a:rPr lang="en-US" sz="2000" dirty="0"/>
              <a:t>Basic supportive care is advised to all </a:t>
            </a:r>
            <a:r>
              <a:rPr lang="en-US" sz="2000" dirty="0" smtClean="0"/>
              <a:t>patients</a:t>
            </a:r>
            <a:endParaRPr lang="en-US" sz="2000" dirty="0"/>
          </a:p>
          <a:p>
            <a:pPr marL="0" indent="0">
              <a:buNone/>
            </a:pPr>
            <a:r>
              <a:rPr lang="en-US" sz="2000" dirty="0"/>
              <a:t>• </a:t>
            </a:r>
            <a:r>
              <a:rPr lang="en-US" sz="2000" b="1" dirty="0"/>
              <a:t>Lifelong folate </a:t>
            </a:r>
            <a:r>
              <a:rPr lang="en-US" sz="2000" dirty="0"/>
              <a:t>supplementation</a:t>
            </a:r>
          </a:p>
          <a:p>
            <a:pPr marL="0" indent="0">
              <a:buNone/>
            </a:pPr>
            <a:r>
              <a:rPr lang="en-US" sz="2000" dirty="0"/>
              <a:t>• Prevention of </a:t>
            </a:r>
            <a:r>
              <a:rPr lang="en-US" sz="2000" b="1" dirty="0"/>
              <a:t>iron </a:t>
            </a:r>
            <a:r>
              <a:rPr lang="en-US" sz="2000" dirty="0"/>
              <a:t>deficiency</a:t>
            </a:r>
          </a:p>
          <a:p>
            <a:pPr marL="0" indent="0">
              <a:buNone/>
            </a:pPr>
            <a:r>
              <a:rPr lang="en-US" sz="2000" dirty="0"/>
              <a:t>• Prompt treatment of </a:t>
            </a:r>
            <a:r>
              <a:rPr lang="en-US" sz="2000" b="1" dirty="0"/>
              <a:t>infections</a:t>
            </a:r>
          </a:p>
          <a:p>
            <a:pPr marL="0" indent="0">
              <a:buNone/>
            </a:pPr>
            <a:r>
              <a:rPr lang="en-US" sz="2000" dirty="0"/>
              <a:t>• </a:t>
            </a:r>
            <a:r>
              <a:rPr lang="en-US" sz="2000" b="1" dirty="0"/>
              <a:t>Blood transfusion </a:t>
            </a:r>
            <a:r>
              <a:rPr lang="en-US" sz="2000" dirty="0"/>
              <a:t>may be required on a regular basis in</a:t>
            </a:r>
          </a:p>
          <a:p>
            <a:pPr marL="0" indent="0">
              <a:buNone/>
            </a:pPr>
            <a:r>
              <a:rPr lang="en-US" sz="2000" dirty="0"/>
              <a:t>severe </a:t>
            </a:r>
            <a:r>
              <a:rPr lang="en-US" sz="2000" dirty="0" smtClean="0"/>
              <a:t>episodes </a:t>
            </a:r>
            <a:r>
              <a:rPr lang="en-US" sz="2000" dirty="0"/>
              <a:t>of acute hemolysis, or during aplastic </a:t>
            </a:r>
            <a:r>
              <a:rPr lang="en-US" sz="2000" dirty="0" smtClean="0"/>
              <a:t>crisis</a:t>
            </a:r>
          </a:p>
          <a:p>
            <a:pPr marL="0" indent="0">
              <a:buNone/>
            </a:pPr>
            <a:endParaRPr lang="en-US" sz="2000" dirty="0"/>
          </a:p>
          <a:p>
            <a:pPr marL="0" indent="0">
              <a:buNone/>
            </a:pPr>
            <a:r>
              <a:rPr lang="en-US" sz="2000" dirty="0"/>
              <a:t>• </a:t>
            </a:r>
            <a:r>
              <a:rPr lang="en-US" sz="2000" b="1" dirty="0"/>
              <a:t>Regular follow-up </a:t>
            </a:r>
            <a:r>
              <a:rPr lang="en-US" sz="2000" dirty="0"/>
              <a:t>is recommended to monitor growth,</a:t>
            </a:r>
          </a:p>
          <a:p>
            <a:pPr marL="0" indent="0">
              <a:buNone/>
            </a:pPr>
            <a:r>
              <a:rPr lang="en-US" sz="2000" dirty="0"/>
              <a:t>spleen size, </a:t>
            </a:r>
            <a:r>
              <a:rPr lang="en-US" sz="2000" dirty="0" err="1"/>
              <a:t>Hb</a:t>
            </a:r>
            <a:r>
              <a:rPr lang="en-US" sz="2000" dirty="0"/>
              <a:t> trend, and occurrence of gall stones</a:t>
            </a:r>
          </a:p>
        </p:txBody>
      </p:sp>
      <p:sp>
        <p:nvSpPr>
          <p:cNvPr id="2" name="Date Placeholder 1"/>
          <p:cNvSpPr>
            <a:spLocks noGrp="1"/>
          </p:cNvSpPr>
          <p:nvPr>
            <p:ph type="dt" sz="half" idx="10"/>
          </p:nvPr>
        </p:nvSpPr>
        <p:spPr/>
        <p:txBody>
          <a:bodyPr/>
          <a:lstStyle/>
          <a:p>
            <a:fld id="{FDB743CE-D12F-4F80-98D4-E48D43F9F8A9}" type="datetime8">
              <a:rPr lang="en-US" smtClean="0"/>
              <a:t>1/28/2016 9:59 AM</a:t>
            </a:fld>
            <a:endParaRPr lang="en-US"/>
          </a:p>
        </p:txBody>
      </p:sp>
      <p:sp>
        <p:nvSpPr>
          <p:cNvPr id="4" name="Slide Number Placeholder 3"/>
          <p:cNvSpPr>
            <a:spLocks noGrp="1"/>
          </p:cNvSpPr>
          <p:nvPr>
            <p:ph type="sldNum" sz="quarter" idx="12"/>
          </p:nvPr>
        </p:nvSpPr>
        <p:spPr/>
        <p:txBody>
          <a:bodyPr/>
          <a:lstStyle/>
          <a:p>
            <a:fld id="{27CCB736-6482-4DC0-946C-F79F870A2C17}" type="slidenum">
              <a:rPr lang="en-US" smtClean="0"/>
              <a:t>83</a:t>
            </a:fld>
            <a:endParaRPr lang="en-US"/>
          </a:p>
        </p:txBody>
      </p:sp>
    </p:spTree>
    <p:extLst>
      <p:ext uri="{BB962C8B-B14F-4D97-AF65-F5344CB8AC3E}">
        <p14:creationId xmlns:p14="http://schemas.microsoft.com/office/powerpoint/2010/main" val="276760507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endParaRPr lang="en-US" sz="3600" b="1" dirty="0" smtClean="0">
              <a:solidFill>
                <a:srgbClr val="FF0000"/>
              </a:solidFill>
              <a:effectLst>
                <a:outerShdw blurRad="38100" dist="38100" dir="2700000" algn="tl">
                  <a:srgbClr val="000000">
                    <a:alpha val="43137"/>
                  </a:srgbClr>
                </a:outerShdw>
              </a:effectLst>
            </a:endParaRPr>
          </a:p>
          <a:p>
            <a:pPr marL="0" indent="0">
              <a:buNone/>
            </a:pPr>
            <a:endParaRPr lang="en-US" sz="3600" b="1" dirty="0">
              <a:solidFill>
                <a:srgbClr val="FF0000"/>
              </a:solidFill>
              <a:effectLst>
                <a:outerShdw blurRad="38100" dist="38100" dir="2700000" algn="tl">
                  <a:srgbClr val="000000">
                    <a:alpha val="43137"/>
                  </a:srgbClr>
                </a:outerShdw>
              </a:effectLst>
            </a:endParaRPr>
          </a:p>
          <a:p>
            <a:pPr marL="0" indent="0">
              <a:buNone/>
            </a:pPr>
            <a:endParaRPr lang="en-US" sz="3600" b="1" dirty="0" smtClean="0">
              <a:solidFill>
                <a:srgbClr val="FF0000"/>
              </a:solidFill>
              <a:effectLst>
                <a:outerShdw blurRad="38100" dist="38100" dir="2700000" algn="tl">
                  <a:srgbClr val="000000">
                    <a:alpha val="43137"/>
                  </a:srgbClr>
                </a:outerShdw>
              </a:effectLst>
            </a:endParaRPr>
          </a:p>
          <a:p>
            <a:pPr marL="0" indent="0">
              <a:buNone/>
            </a:pPr>
            <a:endParaRPr lang="en-US" sz="3600" b="1" dirty="0">
              <a:solidFill>
                <a:srgbClr val="FF0000"/>
              </a:solidFill>
              <a:effectLst>
                <a:outerShdw blurRad="38100" dist="38100" dir="2700000" algn="tl">
                  <a:srgbClr val="000000">
                    <a:alpha val="43137"/>
                  </a:srgbClr>
                </a:outerShdw>
              </a:effectLst>
            </a:endParaRPr>
          </a:p>
          <a:p>
            <a:pPr marL="0" indent="0">
              <a:buNone/>
            </a:pPr>
            <a:r>
              <a:rPr lang="en-US" sz="3600" b="1" dirty="0" smtClean="0">
                <a:solidFill>
                  <a:srgbClr val="FF0000"/>
                </a:solidFill>
                <a:effectLst>
                  <a:outerShdw blurRad="38100" dist="38100" dir="2700000" algn="tl">
                    <a:srgbClr val="000000">
                      <a:alpha val="43137"/>
                    </a:srgbClr>
                  </a:outerShdw>
                </a:effectLst>
              </a:rPr>
              <a:t>						Thank You</a:t>
            </a:r>
            <a:endParaRPr lang="en-US" sz="3600" b="1" dirty="0">
              <a:solidFill>
                <a:srgbClr val="FF000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fld id="{74007AEC-DC5E-4D9A-A7E7-18816B89806E}" type="datetime8">
              <a:rPr lang="en-US" smtClean="0"/>
              <a:t>1/28/2016 9:59 AM</a:t>
            </a:fld>
            <a:endParaRPr lang="en-US"/>
          </a:p>
        </p:txBody>
      </p:sp>
      <p:sp>
        <p:nvSpPr>
          <p:cNvPr id="5" name="Slide Number Placeholder 4"/>
          <p:cNvSpPr>
            <a:spLocks noGrp="1"/>
          </p:cNvSpPr>
          <p:nvPr>
            <p:ph type="sldNum" sz="quarter" idx="12"/>
          </p:nvPr>
        </p:nvSpPr>
        <p:spPr/>
        <p:txBody>
          <a:bodyPr/>
          <a:lstStyle/>
          <a:p>
            <a:fld id="{27CCB736-6482-4DC0-946C-F79F870A2C17}" type="slidenum">
              <a:rPr lang="en-US" smtClean="0"/>
              <a:t>84</a:t>
            </a:fld>
            <a:endParaRPr lang="en-US"/>
          </a:p>
        </p:txBody>
      </p:sp>
    </p:spTree>
    <p:extLst>
      <p:ext uri="{BB962C8B-B14F-4D97-AF65-F5344CB8AC3E}">
        <p14:creationId xmlns:p14="http://schemas.microsoft.com/office/powerpoint/2010/main" val="3529637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3200" b="1" dirty="0" smtClean="0">
                <a:latin typeface="+mn-lt"/>
              </a:rPr>
              <a:t>How to diagnose hemolytic anemia</a:t>
            </a:r>
            <a:endParaRPr lang="en-US" sz="3200" b="1" dirty="0">
              <a:latin typeface="+mn-lt"/>
            </a:endParaRPr>
          </a:p>
        </p:txBody>
      </p:sp>
      <p:sp>
        <p:nvSpPr>
          <p:cNvPr id="8" name="Content Placeholder 7"/>
          <p:cNvSpPr>
            <a:spLocks noGrp="1"/>
          </p:cNvSpPr>
          <p:nvPr>
            <p:ph sz="quarter" idx="1"/>
          </p:nvPr>
        </p:nvSpPr>
        <p:spPr/>
        <p:txBody>
          <a:bodyPr>
            <a:noAutofit/>
          </a:bodyPr>
          <a:lstStyle/>
          <a:p>
            <a:r>
              <a:rPr lang="en-US" sz="2000" dirty="0" smtClean="0"/>
              <a:t>New onset pallor or anemia</a:t>
            </a:r>
          </a:p>
          <a:p>
            <a:endParaRPr lang="en-US" sz="2000" dirty="0" smtClean="0"/>
          </a:p>
          <a:p>
            <a:r>
              <a:rPr lang="en-US" sz="2000" dirty="0" smtClean="0"/>
              <a:t>Jaundice</a:t>
            </a:r>
          </a:p>
          <a:p>
            <a:endParaRPr lang="en-US" sz="2000" dirty="0" smtClean="0"/>
          </a:p>
          <a:p>
            <a:r>
              <a:rPr lang="en-US" sz="2000" dirty="0" err="1" smtClean="0"/>
              <a:t>Splenomegaly</a:t>
            </a:r>
            <a:endParaRPr lang="en-US" sz="2000" dirty="0" smtClean="0"/>
          </a:p>
          <a:p>
            <a:endParaRPr lang="en-US" sz="2000" dirty="0" smtClean="0"/>
          </a:p>
          <a:p>
            <a:r>
              <a:rPr lang="en-US" sz="2000" dirty="0" smtClean="0"/>
              <a:t>Gall stones-</a:t>
            </a:r>
            <a:r>
              <a:rPr lang="en-US" sz="2000" dirty="0" err="1" smtClean="0"/>
              <a:t>Calciumbilirubinate</a:t>
            </a:r>
            <a:r>
              <a:rPr lang="en-US" sz="2000" dirty="0" smtClean="0"/>
              <a:t> stones</a:t>
            </a:r>
          </a:p>
          <a:p>
            <a:endParaRPr lang="en-US" sz="2000" dirty="0" smtClean="0"/>
          </a:p>
          <a:p>
            <a:r>
              <a:rPr lang="en-US" sz="2000" dirty="0" smtClean="0"/>
              <a:t>Dark  colored urine</a:t>
            </a:r>
          </a:p>
          <a:p>
            <a:endParaRPr lang="en-US" sz="2000" dirty="0" smtClean="0"/>
          </a:p>
          <a:p>
            <a:r>
              <a:rPr lang="en-US" sz="2000" dirty="0" smtClean="0"/>
              <a:t>Leg ulcers</a:t>
            </a:r>
          </a:p>
          <a:p>
            <a:endParaRPr lang="en-US" sz="2000" dirty="0" smtClean="0"/>
          </a:p>
          <a:p>
            <a:endParaRPr lang="en-US" sz="2000" dirty="0"/>
          </a:p>
        </p:txBody>
      </p:sp>
      <p:sp>
        <p:nvSpPr>
          <p:cNvPr id="2" name="Date Placeholder 1"/>
          <p:cNvSpPr>
            <a:spLocks noGrp="1"/>
          </p:cNvSpPr>
          <p:nvPr>
            <p:ph type="dt" sz="half" idx="10"/>
          </p:nvPr>
        </p:nvSpPr>
        <p:spPr/>
        <p:txBody>
          <a:bodyPr/>
          <a:lstStyle/>
          <a:p>
            <a:fld id="{CA453A1C-8150-4C20-AC31-2F7E394272D1}" type="datetime8">
              <a:rPr lang="en-US" smtClean="0"/>
              <a:t>1/28/2016 9:59 AM</a:t>
            </a:fld>
            <a:endParaRPr lang="en-US"/>
          </a:p>
        </p:txBody>
      </p:sp>
      <p:sp>
        <p:nvSpPr>
          <p:cNvPr id="3" name="Slide Number Placeholder 2"/>
          <p:cNvSpPr>
            <a:spLocks noGrp="1"/>
          </p:cNvSpPr>
          <p:nvPr>
            <p:ph type="sldNum" sz="quarter" idx="12"/>
          </p:nvPr>
        </p:nvSpPr>
        <p:spPr/>
        <p:txBody>
          <a:bodyPr/>
          <a:lstStyle/>
          <a:p>
            <a:fld id="{27CCB736-6482-4DC0-946C-F79F870A2C17}" type="slidenum">
              <a:rPr lang="en-US" smtClean="0"/>
              <a:t>9</a:t>
            </a:fld>
            <a:endParaRPr lang="en-US"/>
          </a:p>
        </p:txBody>
      </p:sp>
    </p:spTree>
    <p:extLst>
      <p:ext uri="{BB962C8B-B14F-4D97-AF65-F5344CB8AC3E}">
        <p14:creationId xmlns:p14="http://schemas.microsoft.com/office/powerpoint/2010/main" val="118706491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402</TotalTime>
  <Words>3806</Words>
  <Application>Microsoft Office PowerPoint</Application>
  <PresentationFormat>On-screen Show (4:3)</PresentationFormat>
  <Paragraphs>862</Paragraphs>
  <Slides>84</Slides>
  <Notes>9</Notes>
  <HiddenSlides>0</HiddenSlides>
  <MMClips>0</MMClips>
  <ScaleCrop>false</ScaleCrop>
  <HeadingPairs>
    <vt:vector size="4" baseType="variant">
      <vt:variant>
        <vt:lpstr>Theme</vt:lpstr>
      </vt:variant>
      <vt:variant>
        <vt:i4>1</vt:i4>
      </vt:variant>
      <vt:variant>
        <vt:lpstr>Slide Titles</vt:lpstr>
      </vt:variant>
      <vt:variant>
        <vt:i4>84</vt:i4>
      </vt:variant>
    </vt:vector>
  </HeadingPairs>
  <TitlesOfParts>
    <vt:vector size="85" baseType="lpstr">
      <vt:lpstr>Office Theme</vt:lpstr>
      <vt:lpstr>Approach to Hemolytic Anemia</vt:lpstr>
      <vt:lpstr>PowerPoint Presentation</vt:lpstr>
      <vt:lpstr>PowerPoint Presentation</vt:lpstr>
      <vt:lpstr>CLASSIFICATION OF HEMOLYTIC ANEMIAS</vt:lpstr>
      <vt:lpstr>PowerPoint Presentation</vt:lpstr>
      <vt:lpstr>Classification </vt:lpstr>
      <vt:lpstr>            How is Hemolytic Anemia Diagnosed? </vt:lpstr>
      <vt:lpstr> The Key To The Etiology Of  Hemolytic Anemia </vt:lpstr>
      <vt:lpstr>How to diagnose hemolytic anemia</vt:lpstr>
      <vt:lpstr>    Patient History </vt:lpstr>
      <vt:lpstr>GENERAL FEATURES                                                                                                                                    OF HEMOLYTIC DISORDERS</vt:lpstr>
      <vt:lpstr>PowerPoint Presentation</vt:lpstr>
      <vt:lpstr>PowerPoint Presentation</vt:lpstr>
      <vt:lpstr>PowerPoint Presentation</vt:lpstr>
      <vt:lpstr>Thalassemia</vt:lpstr>
      <vt:lpstr>PowerPoint Presentation</vt:lpstr>
      <vt:lpstr>PowerPoint Presentation</vt:lpstr>
      <vt:lpstr>PowerPoint Presentation</vt:lpstr>
      <vt:lpstr>PowerPoint Presentation</vt:lpstr>
      <vt:lpstr> beta thalassemia </vt:lpstr>
      <vt:lpstr>Pathophysiology</vt:lpstr>
      <vt:lpstr>PowerPoint Presentation</vt:lpstr>
      <vt:lpstr>PowerPoint Presentation</vt:lpstr>
      <vt:lpstr>PowerPoint Presentation</vt:lpstr>
      <vt:lpstr>PowerPoint Presentation</vt:lpstr>
      <vt:lpstr>Clinical manifestations of Thalassemia Major</vt:lpstr>
      <vt:lpstr>SKELETAL CHANGES</vt:lpstr>
      <vt:lpstr>Other changes</vt:lpstr>
      <vt:lpstr>Clinical Features of Thalassemia Intermedia</vt:lpstr>
      <vt:lpstr>Clinical Features Of Thalassemia  Minor</vt:lpstr>
      <vt:lpstr>Complications of hemosiderosis</vt:lpstr>
      <vt:lpstr>PowerPoint Presentation</vt:lpstr>
      <vt:lpstr>Peripheral smear</vt:lpstr>
      <vt:lpstr>PowerPoint Presentation</vt:lpstr>
      <vt:lpstr>Treatment </vt:lpstr>
      <vt:lpstr>PowerPoint Presentation</vt:lpstr>
      <vt:lpstr>PowerPoint Presentation</vt:lpstr>
      <vt:lpstr>PowerPoint Presentation</vt:lpstr>
      <vt:lpstr>Monitoring</vt:lpstr>
      <vt:lpstr>PowerPoint Presentation</vt:lpstr>
      <vt:lpstr>PowerPoint Presentation</vt:lpstr>
      <vt:lpstr>PowerPoint Presentation</vt:lpstr>
      <vt:lpstr>PowerPoint Presentation</vt:lpstr>
      <vt:lpstr>Hb H DISEASE</vt:lpstr>
      <vt:lpstr>Haemoglobin Bart’s:</vt:lpstr>
      <vt:lpstr>Treatment:</vt:lpstr>
      <vt:lpstr>Sickle Cell Disease</vt:lpstr>
      <vt:lpstr>Sickle Cell Disease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Diagnosis</vt:lpstr>
      <vt:lpstr>PowerPoint Presentation</vt:lpstr>
      <vt:lpstr>Treatment</vt:lpstr>
      <vt:lpstr>Prevention </vt:lpstr>
      <vt:lpstr>PowerPoint Presentation</vt:lpstr>
      <vt:lpstr>G6PD Deficiency Hemolytic Anemia</vt:lpstr>
      <vt:lpstr>PowerPoint Presentation</vt:lpstr>
      <vt:lpstr>PowerPoint Presentation</vt:lpstr>
      <vt:lpstr>PowerPoint Presentation</vt:lpstr>
      <vt:lpstr>PowerPoint Presentation</vt:lpstr>
      <vt:lpstr>  Biochemical Basis of G6PD Deficiency Hemolytic Anemia  Decreased amounts of  reduced glutathione  due to decreased production of NADPH  </vt:lpstr>
      <vt:lpstr>PowerPoint Presentation</vt:lpstr>
      <vt:lpstr>PowerPoint Presentation</vt:lpstr>
      <vt:lpstr>PowerPoint Presentation</vt:lpstr>
      <vt:lpstr>PowerPoint Presentation</vt:lpstr>
      <vt:lpstr>PowerPoint Presentation</vt:lpstr>
      <vt:lpstr>Treatment</vt:lpstr>
      <vt:lpstr>Hereditary Spherocytosis </vt:lpstr>
      <vt:lpstr>Red Cell Membrane Defects</vt:lpstr>
      <vt:lpstr>PowerPoint Presentation</vt:lpstr>
      <vt:lpstr>PowerPoint Presentation</vt:lpstr>
      <vt:lpstr>PowerPoint Presentation</vt:lpstr>
      <vt:lpstr>Differential diagnosis of Spherocytes</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Approach to Hemolytic Anemia</dc:title>
  <dc:creator>Mohammad Basha</dc:creator>
  <cp:lastModifiedBy>Mohammad Basha</cp:lastModifiedBy>
  <cp:revision>14</cp:revision>
  <dcterms:created xsi:type="dcterms:W3CDTF">2015-09-02T06:01:26Z</dcterms:created>
  <dcterms:modified xsi:type="dcterms:W3CDTF">2016-01-28T07:00:20Z</dcterms:modified>
</cp:coreProperties>
</file>